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4.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15.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8" r:id="rId4"/>
  </p:sldMasterIdLst>
  <p:notesMasterIdLst>
    <p:notesMasterId r:id="rId30"/>
  </p:notesMasterIdLst>
  <p:sldIdLst>
    <p:sldId id="348" r:id="rId5"/>
    <p:sldId id="266" r:id="rId6"/>
    <p:sldId id="442" r:id="rId7"/>
    <p:sldId id="301" r:id="rId8"/>
    <p:sldId id="355" r:id="rId9"/>
    <p:sldId id="258" r:id="rId10"/>
    <p:sldId id="260" r:id="rId11"/>
    <p:sldId id="329" r:id="rId12"/>
    <p:sldId id="429" r:id="rId13"/>
    <p:sldId id="430" r:id="rId14"/>
    <p:sldId id="431" r:id="rId15"/>
    <p:sldId id="432" r:id="rId16"/>
    <p:sldId id="433" r:id="rId17"/>
    <p:sldId id="264" r:id="rId18"/>
    <p:sldId id="434" r:id="rId19"/>
    <p:sldId id="435" r:id="rId20"/>
    <p:sldId id="436" r:id="rId21"/>
    <p:sldId id="437" r:id="rId22"/>
    <p:sldId id="407" r:id="rId23"/>
    <p:sldId id="438" r:id="rId24"/>
    <p:sldId id="439" r:id="rId25"/>
    <p:sldId id="440" r:id="rId26"/>
    <p:sldId id="441" r:id="rId27"/>
    <p:sldId id="309" r:id="rId28"/>
    <p:sldId id="300" r:id="rId29"/>
  </p:sldIdLst>
  <p:sldSz cx="12192000" cy="6858000"/>
  <p:notesSz cx="6858000" cy="9144000"/>
  <p:embeddedFontLst>
    <p:embeddedFont>
      <p:font typeface="Calibri" panose="020F0502020204030204" pitchFamily="34" charset="0"/>
      <p:regular r:id="rId31"/>
      <p:bold r:id="rId31"/>
      <p:italic r:id="rId31"/>
      <p:boldItalic r:id="rId31"/>
    </p:embeddedFont>
    <p:embeddedFont>
      <p:font typeface="Cambria Math" panose="02040503050406030204" pitchFamily="18" charset="0"/>
      <p:regular r:id="rId32"/>
    </p:embeddedFont>
    <p:embeddedFont>
      <p:font typeface="Century Gothic" panose="020B0502020202020204" pitchFamily="34" charset="0"/>
      <p:regular r:id="rId31"/>
      <p:bold r:id="rId31"/>
      <p:italic r:id="rId31"/>
      <p:boldItalic r:id="rId31"/>
    </p:embeddedFont>
    <p:embeddedFont>
      <p:font typeface="Georgia" panose="02040502050405020303" pitchFamily="18" charset="0"/>
      <p:regular r:id="rId31"/>
      <p:bold r:id="rId31"/>
      <p:italic r:id="rId31"/>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11" clrIdx="0">
    <p:extLst>
      <p:ext uri="{19B8F6BF-5375-455C-9EA6-DF929625EA0E}">
        <p15:presenceInfo xmlns:p15="http://schemas.microsoft.com/office/powerpoint/2012/main" userId="S::shauna.obrien@arkonline.org::2cccf8d3-fcb4-4082-ab59-b4bd17c66c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92BFE8"/>
    <a:srgbClr val="009193"/>
    <a:srgbClr val="FFFFFF"/>
    <a:srgbClr val="F2F2E3"/>
    <a:srgbClr val="EDF1F9"/>
    <a:srgbClr val="0432FF"/>
    <a:srgbClr val="FFFF00"/>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FF9C24-58EE-490D-AA58-825270A3F82C}" v="1" dt="2022-05-25T07:05:48.368"/>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0223"/>
  </p:normalViewPr>
  <p:slideViewPr>
    <p:cSldViewPr snapToGrid="0">
      <p:cViewPr varScale="1">
        <p:scale>
          <a:sx n="50" d="100"/>
          <a:sy n="50" d="100"/>
        </p:scale>
        <p:origin x="147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54"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NUL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56"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61F6FCC4-A03A-4A40-AFDD-B46A506A905D}"/>
    <pc:docChg chg="undo custSel addSld delSld modSld">
      <pc:chgData name="Joanna Scouler" userId="da2978bb-3a89-42a2-b6f4-686f2140a0cc" providerId="ADAL" clId="{61F6FCC4-A03A-4A40-AFDD-B46A506A905D}" dt="2022-04-27T10:31:20.818" v="52" actId="20577"/>
      <pc:docMkLst>
        <pc:docMk/>
      </pc:docMkLst>
      <pc:sldChg chg="modSp">
        <pc:chgData name="Joanna Scouler" userId="da2978bb-3a89-42a2-b6f4-686f2140a0cc" providerId="ADAL" clId="{61F6FCC4-A03A-4A40-AFDD-B46A506A905D}" dt="2022-04-27T10:29:10.776" v="27" actId="113"/>
        <pc:sldMkLst>
          <pc:docMk/>
          <pc:sldMk cId="333141654" sldId="258"/>
        </pc:sldMkLst>
        <pc:spChg chg="mod">
          <ac:chgData name="Joanna Scouler" userId="da2978bb-3a89-42a2-b6f4-686f2140a0cc" providerId="ADAL" clId="{61F6FCC4-A03A-4A40-AFDD-B46A506A905D}" dt="2022-04-27T10:29:10.776" v="27" actId="113"/>
          <ac:spMkLst>
            <pc:docMk/>
            <pc:sldMk cId="333141654" sldId="258"/>
            <ac:spMk id="15" creationId="{64394A1F-BCE7-2943-89F9-F787881C19B3}"/>
          </ac:spMkLst>
        </pc:spChg>
        <pc:spChg chg="mod">
          <ac:chgData name="Joanna Scouler" userId="da2978bb-3a89-42a2-b6f4-686f2140a0cc" providerId="ADAL" clId="{61F6FCC4-A03A-4A40-AFDD-B46A506A905D}" dt="2022-04-27T10:29:10.776" v="27" actId="113"/>
          <ac:spMkLst>
            <pc:docMk/>
            <pc:sldMk cId="333141654" sldId="258"/>
            <ac:spMk id="16" creationId="{F0B7204E-367C-AD44-81F7-867EF33651F3}"/>
          </ac:spMkLst>
        </pc:spChg>
      </pc:sldChg>
      <pc:sldChg chg="modSp">
        <pc:chgData name="Joanna Scouler" userId="da2978bb-3a89-42a2-b6f4-686f2140a0cc" providerId="ADAL" clId="{61F6FCC4-A03A-4A40-AFDD-B46A506A905D}" dt="2022-04-27T10:29:19.439" v="29" actId="113"/>
        <pc:sldMkLst>
          <pc:docMk/>
          <pc:sldMk cId="3287688677" sldId="260"/>
        </pc:sldMkLst>
        <pc:spChg chg="mod">
          <ac:chgData name="Joanna Scouler" userId="da2978bb-3a89-42a2-b6f4-686f2140a0cc" providerId="ADAL" clId="{61F6FCC4-A03A-4A40-AFDD-B46A506A905D}" dt="2022-04-27T10:29:19.439" v="29" actId="113"/>
          <ac:spMkLst>
            <pc:docMk/>
            <pc:sldMk cId="3287688677" sldId="260"/>
            <ac:spMk id="25" creationId="{07E78788-D29D-EE4A-9CF6-26B07424B0C6}"/>
          </ac:spMkLst>
        </pc:spChg>
        <pc:spChg chg="mod">
          <ac:chgData name="Joanna Scouler" userId="da2978bb-3a89-42a2-b6f4-686f2140a0cc" providerId="ADAL" clId="{61F6FCC4-A03A-4A40-AFDD-B46A506A905D}" dt="2022-04-27T10:29:19.439" v="29" actId="113"/>
          <ac:spMkLst>
            <pc:docMk/>
            <pc:sldMk cId="3287688677" sldId="260"/>
            <ac:spMk id="30" creationId="{F739EECF-8616-E045-A6BD-4CB9C955A631}"/>
          </ac:spMkLst>
        </pc:spChg>
      </pc:sldChg>
      <pc:sldChg chg="modSp modNotesTx">
        <pc:chgData name="Joanna Scouler" userId="da2978bb-3a89-42a2-b6f4-686f2140a0cc" providerId="ADAL" clId="{61F6FCC4-A03A-4A40-AFDD-B46A506A905D}" dt="2022-04-27T10:30:02.742" v="35" actId="20577"/>
        <pc:sldMkLst>
          <pc:docMk/>
          <pc:sldMk cId="2185476507" sldId="264"/>
        </pc:sldMkLst>
        <pc:spChg chg="mod">
          <ac:chgData name="Joanna Scouler" userId="da2978bb-3a89-42a2-b6f4-686f2140a0cc" providerId="ADAL" clId="{61F6FCC4-A03A-4A40-AFDD-B46A506A905D}" dt="2022-04-27T10:29:50.940" v="33" actId="207"/>
          <ac:spMkLst>
            <pc:docMk/>
            <pc:sldMk cId="2185476507" sldId="264"/>
            <ac:spMk id="33" creationId="{BF00997A-C67A-4940-BAD9-0F0AC703EA71}"/>
          </ac:spMkLst>
        </pc:spChg>
        <pc:spChg chg="mod">
          <ac:chgData name="Joanna Scouler" userId="da2978bb-3a89-42a2-b6f4-686f2140a0cc" providerId="ADAL" clId="{61F6FCC4-A03A-4A40-AFDD-B46A506A905D}" dt="2022-04-27T10:29:50.940" v="33" actId="207"/>
          <ac:spMkLst>
            <pc:docMk/>
            <pc:sldMk cId="2185476507" sldId="264"/>
            <ac:spMk id="35" creationId="{DB02FF84-DE15-0D41-99B7-B654767A0716}"/>
          </ac:spMkLst>
        </pc:spChg>
      </pc:sldChg>
      <pc:sldChg chg="modSp">
        <pc:chgData name="Joanna Scouler" userId="da2978bb-3a89-42a2-b6f4-686f2140a0cc" providerId="ADAL" clId="{61F6FCC4-A03A-4A40-AFDD-B46A506A905D}" dt="2022-04-27T10:27:55.052" v="0" actId="113"/>
        <pc:sldMkLst>
          <pc:docMk/>
          <pc:sldMk cId="3330400795" sldId="266"/>
        </pc:sldMkLst>
        <pc:spChg chg="mod">
          <ac:chgData name="Joanna Scouler" userId="da2978bb-3a89-42a2-b6f4-686f2140a0cc" providerId="ADAL" clId="{61F6FCC4-A03A-4A40-AFDD-B46A506A905D}" dt="2022-04-27T10:27:55.052" v="0" actId="113"/>
          <ac:spMkLst>
            <pc:docMk/>
            <pc:sldMk cId="3330400795" sldId="266"/>
            <ac:spMk id="9" creationId="{4654A9D9-6C37-6043-966A-926AD886CE54}"/>
          </ac:spMkLst>
        </pc:spChg>
        <pc:spChg chg="mod">
          <ac:chgData name="Joanna Scouler" userId="da2978bb-3a89-42a2-b6f4-686f2140a0cc" providerId="ADAL" clId="{61F6FCC4-A03A-4A40-AFDD-B46A506A905D}" dt="2022-04-27T10:27:55.052" v="0" actId="113"/>
          <ac:spMkLst>
            <pc:docMk/>
            <pc:sldMk cId="3330400795" sldId="266"/>
            <ac:spMk id="11" creationId="{F230D780-A99A-B54A-8195-1ED9B4CEFD7D}"/>
          </ac:spMkLst>
        </pc:spChg>
        <pc:spChg chg="mod">
          <ac:chgData name="Joanna Scouler" userId="da2978bb-3a89-42a2-b6f4-686f2140a0cc" providerId="ADAL" clId="{61F6FCC4-A03A-4A40-AFDD-B46A506A905D}" dt="2022-04-27T10:27:55.052" v="0" actId="113"/>
          <ac:spMkLst>
            <pc:docMk/>
            <pc:sldMk cId="3330400795" sldId="266"/>
            <ac:spMk id="14" creationId="{368BABEE-3106-4A45-A257-8660B4A822B5}"/>
          </ac:spMkLst>
        </pc:spChg>
        <pc:spChg chg="mod">
          <ac:chgData name="Joanna Scouler" userId="da2978bb-3a89-42a2-b6f4-686f2140a0cc" providerId="ADAL" clId="{61F6FCC4-A03A-4A40-AFDD-B46A506A905D}" dt="2022-04-27T10:27:55.052" v="0" actId="113"/>
          <ac:spMkLst>
            <pc:docMk/>
            <pc:sldMk cId="3330400795" sldId="266"/>
            <ac:spMk id="15" creationId="{7F972390-C3B0-E14D-ACFF-F7AA2ACF75B8}"/>
          </ac:spMkLst>
        </pc:spChg>
        <pc:spChg chg="mod">
          <ac:chgData name="Joanna Scouler" userId="da2978bb-3a89-42a2-b6f4-686f2140a0cc" providerId="ADAL" clId="{61F6FCC4-A03A-4A40-AFDD-B46A506A905D}" dt="2022-04-27T10:27:55.052" v="0" actId="113"/>
          <ac:spMkLst>
            <pc:docMk/>
            <pc:sldMk cId="3330400795" sldId="266"/>
            <ac:spMk id="17" creationId="{1A39379D-D7F6-7D47-B80F-24D370D11220}"/>
          </ac:spMkLst>
        </pc:spChg>
      </pc:sldChg>
      <pc:sldChg chg="del mod modShow">
        <pc:chgData name="Joanna Scouler" userId="da2978bb-3a89-42a2-b6f4-686f2140a0cc" providerId="ADAL" clId="{61F6FCC4-A03A-4A40-AFDD-B46A506A905D}" dt="2022-04-27T10:28:58.315" v="25" actId="2696"/>
        <pc:sldMkLst>
          <pc:docMk/>
          <pc:sldMk cId="1658734986" sldId="303"/>
        </pc:sldMkLst>
      </pc:sldChg>
      <pc:sldChg chg="modSp modNotesTx">
        <pc:chgData name="Joanna Scouler" userId="da2978bb-3a89-42a2-b6f4-686f2140a0cc" providerId="ADAL" clId="{61F6FCC4-A03A-4A40-AFDD-B46A506A905D}" dt="2022-04-27T10:31:20.818" v="52" actId="20577"/>
        <pc:sldMkLst>
          <pc:docMk/>
          <pc:sldMk cId="29984671" sldId="309"/>
        </pc:sldMkLst>
        <pc:spChg chg="mod">
          <ac:chgData name="Joanna Scouler" userId="da2978bb-3a89-42a2-b6f4-686f2140a0cc" providerId="ADAL" clId="{61F6FCC4-A03A-4A40-AFDD-B46A506A905D}" dt="2022-04-27T10:31:07.292" v="46" actId="207"/>
          <ac:spMkLst>
            <pc:docMk/>
            <pc:sldMk cId="29984671" sldId="309"/>
            <ac:spMk id="9" creationId="{E5D0153D-1F15-4A48-ABED-B8DCF126ABDE}"/>
          </ac:spMkLst>
        </pc:spChg>
        <pc:spChg chg="mod">
          <ac:chgData name="Joanna Scouler" userId="da2978bb-3a89-42a2-b6f4-686f2140a0cc" providerId="ADAL" clId="{61F6FCC4-A03A-4A40-AFDD-B46A506A905D}" dt="2022-04-27T10:31:07.292" v="46" actId="207"/>
          <ac:spMkLst>
            <pc:docMk/>
            <pc:sldMk cId="29984671" sldId="309"/>
            <ac:spMk id="12" creationId="{E5D59766-DE5F-7B42-860B-CAAB4D842D8D}"/>
          </ac:spMkLst>
        </pc:spChg>
        <pc:spChg chg="mod">
          <ac:chgData name="Joanna Scouler" userId="da2978bb-3a89-42a2-b6f4-686f2140a0cc" providerId="ADAL" clId="{61F6FCC4-A03A-4A40-AFDD-B46A506A905D}" dt="2022-04-27T10:31:07.292" v="46" actId="207"/>
          <ac:spMkLst>
            <pc:docMk/>
            <pc:sldMk cId="29984671" sldId="309"/>
            <ac:spMk id="13" creationId="{60468A31-40D0-604E-8114-AC84D971508D}"/>
          </ac:spMkLst>
        </pc:spChg>
      </pc:sldChg>
      <pc:sldChg chg="modSp mod">
        <pc:chgData name="Joanna Scouler" userId="da2978bb-3a89-42a2-b6f4-686f2140a0cc" providerId="ADAL" clId="{61F6FCC4-A03A-4A40-AFDD-B46A506A905D}" dt="2022-04-27T10:29:29.087" v="30" actId="208"/>
        <pc:sldMkLst>
          <pc:docMk/>
          <pc:sldMk cId="4244665423" sldId="329"/>
        </pc:sldMkLst>
        <pc:spChg chg="mod">
          <ac:chgData name="Joanna Scouler" userId="da2978bb-3a89-42a2-b6f4-686f2140a0cc" providerId="ADAL" clId="{61F6FCC4-A03A-4A40-AFDD-B46A506A905D}" dt="2022-04-27T10:29:29.087" v="30" actId="208"/>
          <ac:spMkLst>
            <pc:docMk/>
            <pc:sldMk cId="4244665423" sldId="329"/>
            <ac:spMk id="8" creationId="{FC467EC1-5BD1-794B-8A65-1D693EB0C90C}"/>
          </ac:spMkLst>
        </pc:spChg>
        <pc:spChg chg="mod">
          <ac:chgData name="Joanna Scouler" userId="da2978bb-3a89-42a2-b6f4-686f2140a0cc" providerId="ADAL" clId="{61F6FCC4-A03A-4A40-AFDD-B46A506A905D}" dt="2022-04-27T10:29:29.087" v="30" actId="208"/>
          <ac:spMkLst>
            <pc:docMk/>
            <pc:sldMk cId="4244665423" sldId="329"/>
            <ac:spMk id="9" creationId="{3ABB8663-1305-8F4B-A1A6-6FC60CA6AC44}"/>
          </ac:spMkLst>
        </pc:spChg>
        <pc:spChg chg="mod">
          <ac:chgData name="Joanna Scouler" userId="da2978bb-3a89-42a2-b6f4-686f2140a0cc" providerId="ADAL" clId="{61F6FCC4-A03A-4A40-AFDD-B46A506A905D}" dt="2022-04-27T10:29:29.087" v="30" actId="208"/>
          <ac:spMkLst>
            <pc:docMk/>
            <pc:sldMk cId="4244665423" sldId="329"/>
            <ac:spMk id="12" creationId="{9A38C9E1-C259-804A-979A-5CEFAAD86BA7}"/>
          </ac:spMkLst>
        </pc:spChg>
      </pc:sldChg>
      <pc:sldChg chg="modSp">
        <pc:chgData name="Joanna Scouler" userId="da2978bb-3a89-42a2-b6f4-686f2140a0cc" providerId="ADAL" clId="{61F6FCC4-A03A-4A40-AFDD-B46A506A905D}" dt="2022-04-27T10:29:45.179" v="31" actId="207"/>
        <pc:sldMkLst>
          <pc:docMk/>
          <pc:sldMk cId="4158329894" sldId="433"/>
        </pc:sldMkLst>
        <pc:spChg chg="mod">
          <ac:chgData name="Joanna Scouler" userId="da2978bb-3a89-42a2-b6f4-686f2140a0cc" providerId="ADAL" clId="{61F6FCC4-A03A-4A40-AFDD-B46A506A905D}" dt="2022-04-27T10:29:45.179" v="31" actId="207"/>
          <ac:spMkLst>
            <pc:docMk/>
            <pc:sldMk cId="4158329894" sldId="433"/>
            <ac:spMk id="22" creationId="{6A7C3DE8-2EFC-5447-BBDA-68C17EA19882}"/>
          </ac:spMkLst>
        </pc:spChg>
      </pc:sldChg>
      <pc:sldChg chg="modSp">
        <pc:chgData name="Joanna Scouler" userId="da2978bb-3a89-42a2-b6f4-686f2140a0cc" providerId="ADAL" clId="{61F6FCC4-A03A-4A40-AFDD-B46A506A905D}" dt="2022-04-27T10:30:13.406" v="37" actId="113"/>
        <pc:sldMkLst>
          <pc:docMk/>
          <pc:sldMk cId="1554037486" sldId="436"/>
        </pc:sldMkLst>
        <pc:spChg chg="mod">
          <ac:chgData name="Joanna Scouler" userId="da2978bb-3a89-42a2-b6f4-686f2140a0cc" providerId="ADAL" clId="{61F6FCC4-A03A-4A40-AFDD-B46A506A905D}" dt="2022-04-27T10:30:13.406" v="37" actId="113"/>
          <ac:spMkLst>
            <pc:docMk/>
            <pc:sldMk cId="1554037486" sldId="436"/>
            <ac:spMk id="14" creationId="{239D769D-4C5B-5844-8AC8-A6E24BD1B431}"/>
          </ac:spMkLst>
        </pc:spChg>
        <pc:spChg chg="mod">
          <ac:chgData name="Joanna Scouler" userId="da2978bb-3a89-42a2-b6f4-686f2140a0cc" providerId="ADAL" clId="{61F6FCC4-A03A-4A40-AFDD-B46A506A905D}" dt="2022-04-27T10:30:13.406" v="37" actId="113"/>
          <ac:spMkLst>
            <pc:docMk/>
            <pc:sldMk cId="1554037486" sldId="436"/>
            <ac:spMk id="15" creationId="{4520F91E-FD06-C844-AB10-D09B3C41AC6D}"/>
          </ac:spMkLst>
        </pc:spChg>
        <pc:spChg chg="mod">
          <ac:chgData name="Joanna Scouler" userId="da2978bb-3a89-42a2-b6f4-686f2140a0cc" providerId="ADAL" clId="{61F6FCC4-A03A-4A40-AFDD-B46A506A905D}" dt="2022-04-27T10:30:13.406" v="37" actId="113"/>
          <ac:spMkLst>
            <pc:docMk/>
            <pc:sldMk cId="1554037486" sldId="436"/>
            <ac:spMk id="16" creationId="{BE432B68-9488-BF45-B88E-A437C9371842}"/>
          </ac:spMkLst>
        </pc:spChg>
        <pc:spChg chg="mod">
          <ac:chgData name="Joanna Scouler" userId="da2978bb-3a89-42a2-b6f4-686f2140a0cc" providerId="ADAL" clId="{61F6FCC4-A03A-4A40-AFDD-B46A506A905D}" dt="2022-04-27T10:30:13.406" v="37" actId="113"/>
          <ac:spMkLst>
            <pc:docMk/>
            <pc:sldMk cId="1554037486" sldId="436"/>
            <ac:spMk id="17" creationId="{2D6364B6-EFDB-564A-89CD-95D190CF8C3E}"/>
          </ac:spMkLst>
        </pc:spChg>
      </pc:sldChg>
      <pc:sldChg chg="modSp mod">
        <pc:chgData name="Joanna Scouler" userId="da2978bb-3a89-42a2-b6f4-686f2140a0cc" providerId="ADAL" clId="{61F6FCC4-A03A-4A40-AFDD-B46A506A905D}" dt="2022-04-27T10:30:25.431" v="39" actId="208"/>
        <pc:sldMkLst>
          <pc:docMk/>
          <pc:sldMk cId="2924673534" sldId="437"/>
        </pc:sldMkLst>
        <pc:spChg chg="mod">
          <ac:chgData name="Joanna Scouler" userId="da2978bb-3a89-42a2-b6f4-686f2140a0cc" providerId="ADAL" clId="{61F6FCC4-A03A-4A40-AFDD-B46A506A905D}" dt="2022-04-27T10:30:22.698" v="38" actId="208"/>
          <ac:spMkLst>
            <pc:docMk/>
            <pc:sldMk cId="2924673534" sldId="437"/>
            <ac:spMk id="16" creationId="{3B039F9E-F590-5343-BB2D-464F00720B09}"/>
          </ac:spMkLst>
        </pc:spChg>
        <pc:cxnChg chg="mod">
          <ac:chgData name="Joanna Scouler" userId="da2978bb-3a89-42a2-b6f4-686f2140a0cc" providerId="ADAL" clId="{61F6FCC4-A03A-4A40-AFDD-B46A506A905D}" dt="2022-04-27T10:30:25.431" v="39" actId="208"/>
          <ac:cxnSpMkLst>
            <pc:docMk/>
            <pc:sldMk cId="2924673534" sldId="437"/>
            <ac:cxnSpMk id="5" creationId="{B9863D61-454D-3743-960A-C3F8D082EC30}"/>
          </ac:cxnSpMkLst>
        </pc:cxnChg>
      </pc:sldChg>
      <pc:sldChg chg="modSp mod">
        <pc:chgData name="Joanna Scouler" userId="da2978bb-3a89-42a2-b6f4-686f2140a0cc" providerId="ADAL" clId="{61F6FCC4-A03A-4A40-AFDD-B46A506A905D}" dt="2022-04-27T10:30:42.563" v="42" actId="207"/>
        <pc:sldMkLst>
          <pc:docMk/>
          <pc:sldMk cId="4103333656" sldId="438"/>
        </pc:sldMkLst>
        <pc:spChg chg="mod">
          <ac:chgData name="Joanna Scouler" userId="da2978bb-3a89-42a2-b6f4-686f2140a0cc" providerId="ADAL" clId="{61F6FCC4-A03A-4A40-AFDD-B46A506A905D}" dt="2022-04-27T10:30:42.563" v="42" actId="207"/>
          <ac:spMkLst>
            <pc:docMk/>
            <pc:sldMk cId="4103333656" sldId="438"/>
            <ac:spMk id="5" creationId="{DB171931-3376-AB4D-ADFB-CACEDA1597C5}"/>
          </ac:spMkLst>
        </pc:spChg>
        <pc:spChg chg="mod">
          <ac:chgData name="Joanna Scouler" userId="da2978bb-3a89-42a2-b6f4-686f2140a0cc" providerId="ADAL" clId="{61F6FCC4-A03A-4A40-AFDD-B46A506A905D}" dt="2022-04-27T10:30:42.563" v="42" actId="207"/>
          <ac:spMkLst>
            <pc:docMk/>
            <pc:sldMk cId="4103333656" sldId="438"/>
            <ac:spMk id="6" creationId="{9AE29607-F5D9-B847-9A16-76D08ED848A7}"/>
          </ac:spMkLst>
        </pc:spChg>
        <pc:spChg chg="mod">
          <ac:chgData name="Joanna Scouler" userId="da2978bb-3a89-42a2-b6f4-686f2140a0cc" providerId="ADAL" clId="{61F6FCC4-A03A-4A40-AFDD-B46A506A905D}" dt="2022-04-27T10:30:42.563" v="42" actId="207"/>
          <ac:spMkLst>
            <pc:docMk/>
            <pc:sldMk cId="4103333656" sldId="438"/>
            <ac:spMk id="7" creationId="{2268DD67-7771-8F49-972E-1AEB609A2097}"/>
          </ac:spMkLst>
        </pc:spChg>
        <pc:spChg chg="mod">
          <ac:chgData name="Joanna Scouler" userId="da2978bb-3a89-42a2-b6f4-686f2140a0cc" providerId="ADAL" clId="{61F6FCC4-A03A-4A40-AFDD-B46A506A905D}" dt="2022-04-27T10:30:42.563" v="42" actId="207"/>
          <ac:spMkLst>
            <pc:docMk/>
            <pc:sldMk cId="4103333656" sldId="438"/>
            <ac:spMk id="8" creationId="{843ED692-B639-AA46-A513-64608B77856F}"/>
          </ac:spMkLst>
        </pc:spChg>
        <pc:spChg chg="mod">
          <ac:chgData name="Joanna Scouler" userId="da2978bb-3a89-42a2-b6f4-686f2140a0cc" providerId="ADAL" clId="{61F6FCC4-A03A-4A40-AFDD-B46A506A905D}" dt="2022-04-27T10:30:42.563" v="42" actId="207"/>
          <ac:spMkLst>
            <pc:docMk/>
            <pc:sldMk cId="4103333656" sldId="438"/>
            <ac:spMk id="9" creationId="{F6E70E53-1E76-7143-A04C-F5C9E7BAD7F7}"/>
          </ac:spMkLst>
        </pc:spChg>
        <pc:spChg chg="mod">
          <ac:chgData name="Joanna Scouler" userId="da2978bb-3a89-42a2-b6f4-686f2140a0cc" providerId="ADAL" clId="{61F6FCC4-A03A-4A40-AFDD-B46A506A905D}" dt="2022-04-27T10:30:42.563" v="42" actId="207"/>
          <ac:spMkLst>
            <pc:docMk/>
            <pc:sldMk cId="4103333656" sldId="438"/>
            <ac:spMk id="16" creationId="{47EA17BE-172B-094D-9523-049A734EE4A1}"/>
          </ac:spMkLst>
        </pc:spChg>
        <pc:spChg chg="mod">
          <ac:chgData name="Joanna Scouler" userId="da2978bb-3a89-42a2-b6f4-686f2140a0cc" providerId="ADAL" clId="{61F6FCC4-A03A-4A40-AFDD-B46A506A905D}" dt="2022-04-27T10:30:42.563" v="42" actId="207"/>
          <ac:spMkLst>
            <pc:docMk/>
            <pc:sldMk cId="4103333656" sldId="438"/>
            <ac:spMk id="17" creationId="{F9F73D57-D159-E546-9C3A-4AA7F9688254}"/>
          </ac:spMkLst>
        </pc:spChg>
      </pc:sldChg>
      <pc:sldChg chg="modSp">
        <pc:chgData name="Joanna Scouler" userId="da2978bb-3a89-42a2-b6f4-686f2140a0cc" providerId="ADAL" clId="{61F6FCC4-A03A-4A40-AFDD-B46A506A905D}" dt="2022-04-27T10:30:48.292" v="43" actId="207"/>
        <pc:sldMkLst>
          <pc:docMk/>
          <pc:sldMk cId="434485072" sldId="439"/>
        </pc:sldMkLst>
        <pc:spChg chg="mod">
          <ac:chgData name="Joanna Scouler" userId="da2978bb-3a89-42a2-b6f4-686f2140a0cc" providerId="ADAL" clId="{61F6FCC4-A03A-4A40-AFDD-B46A506A905D}" dt="2022-04-27T10:30:48.292" v="43" actId="207"/>
          <ac:spMkLst>
            <pc:docMk/>
            <pc:sldMk cId="434485072" sldId="439"/>
            <ac:spMk id="5" creationId="{DB171931-3376-AB4D-ADFB-CACEDA1597C5}"/>
          </ac:spMkLst>
        </pc:spChg>
        <pc:spChg chg="mod">
          <ac:chgData name="Joanna Scouler" userId="da2978bb-3a89-42a2-b6f4-686f2140a0cc" providerId="ADAL" clId="{61F6FCC4-A03A-4A40-AFDD-B46A506A905D}" dt="2022-04-27T10:30:48.292" v="43" actId="207"/>
          <ac:spMkLst>
            <pc:docMk/>
            <pc:sldMk cId="434485072" sldId="439"/>
            <ac:spMk id="6" creationId="{9AE29607-F5D9-B847-9A16-76D08ED848A7}"/>
          </ac:spMkLst>
        </pc:spChg>
        <pc:spChg chg="mod">
          <ac:chgData name="Joanna Scouler" userId="da2978bb-3a89-42a2-b6f4-686f2140a0cc" providerId="ADAL" clId="{61F6FCC4-A03A-4A40-AFDD-B46A506A905D}" dt="2022-04-27T10:30:48.292" v="43" actId="207"/>
          <ac:spMkLst>
            <pc:docMk/>
            <pc:sldMk cId="434485072" sldId="439"/>
            <ac:spMk id="7" creationId="{2268DD67-7771-8F49-972E-1AEB609A2097}"/>
          </ac:spMkLst>
        </pc:spChg>
        <pc:spChg chg="mod">
          <ac:chgData name="Joanna Scouler" userId="da2978bb-3a89-42a2-b6f4-686f2140a0cc" providerId="ADAL" clId="{61F6FCC4-A03A-4A40-AFDD-B46A506A905D}" dt="2022-04-27T10:30:48.292" v="43" actId="207"/>
          <ac:spMkLst>
            <pc:docMk/>
            <pc:sldMk cId="434485072" sldId="439"/>
            <ac:spMk id="8" creationId="{843ED692-B639-AA46-A513-64608B77856F}"/>
          </ac:spMkLst>
        </pc:spChg>
        <pc:spChg chg="mod">
          <ac:chgData name="Joanna Scouler" userId="da2978bb-3a89-42a2-b6f4-686f2140a0cc" providerId="ADAL" clId="{61F6FCC4-A03A-4A40-AFDD-B46A506A905D}" dt="2022-04-27T10:30:48.292" v="43" actId="207"/>
          <ac:spMkLst>
            <pc:docMk/>
            <pc:sldMk cId="434485072" sldId="439"/>
            <ac:spMk id="9" creationId="{F6E70E53-1E76-7143-A04C-F5C9E7BAD7F7}"/>
          </ac:spMkLst>
        </pc:spChg>
        <pc:spChg chg="mod">
          <ac:chgData name="Joanna Scouler" userId="da2978bb-3a89-42a2-b6f4-686f2140a0cc" providerId="ADAL" clId="{61F6FCC4-A03A-4A40-AFDD-B46A506A905D}" dt="2022-04-27T10:30:48.292" v="43" actId="207"/>
          <ac:spMkLst>
            <pc:docMk/>
            <pc:sldMk cId="434485072" sldId="439"/>
            <ac:spMk id="16" creationId="{47EA17BE-172B-094D-9523-049A734EE4A1}"/>
          </ac:spMkLst>
        </pc:spChg>
        <pc:spChg chg="mod">
          <ac:chgData name="Joanna Scouler" userId="da2978bb-3a89-42a2-b6f4-686f2140a0cc" providerId="ADAL" clId="{61F6FCC4-A03A-4A40-AFDD-B46A506A905D}" dt="2022-04-27T10:30:48.292" v="43" actId="207"/>
          <ac:spMkLst>
            <pc:docMk/>
            <pc:sldMk cId="434485072" sldId="439"/>
            <ac:spMk id="17" creationId="{F9F73D57-D159-E546-9C3A-4AA7F9688254}"/>
          </ac:spMkLst>
        </pc:spChg>
      </pc:sldChg>
      <pc:sldChg chg="modSp">
        <pc:chgData name="Joanna Scouler" userId="da2978bb-3a89-42a2-b6f4-686f2140a0cc" providerId="ADAL" clId="{61F6FCC4-A03A-4A40-AFDD-B46A506A905D}" dt="2022-04-27T10:30:54.686" v="44" actId="207"/>
        <pc:sldMkLst>
          <pc:docMk/>
          <pc:sldMk cId="416910986" sldId="440"/>
        </pc:sldMkLst>
        <pc:spChg chg="mod">
          <ac:chgData name="Joanna Scouler" userId="da2978bb-3a89-42a2-b6f4-686f2140a0cc" providerId="ADAL" clId="{61F6FCC4-A03A-4A40-AFDD-B46A506A905D}" dt="2022-04-27T10:30:54.686" v="44" actId="207"/>
          <ac:spMkLst>
            <pc:docMk/>
            <pc:sldMk cId="416910986" sldId="440"/>
            <ac:spMk id="5" creationId="{DB171931-3376-AB4D-ADFB-CACEDA1597C5}"/>
          </ac:spMkLst>
        </pc:spChg>
        <pc:spChg chg="mod">
          <ac:chgData name="Joanna Scouler" userId="da2978bb-3a89-42a2-b6f4-686f2140a0cc" providerId="ADAL" clId="{61F6FCC4-A03A-4A40-AFDD-B46A506A905D}" dt="2022-04-27T10:30:54.686" v="44" actId="207"/>
          <ac:spMkLst>
            <pc:docMk/>
            <pc:sldMk cId="416910986" sldId="440"/>
            <ac:spMk id="6" creationId="{9AE29607-F5D9-B847-9A16-76D08ED848A7}"/>
          </ac:spMkLst>
        </pc:spChg>
        <pc:spChg chg="mod">
          <ac:chgData name="Joanna Scouler" userId="da2978bb-3a89-42a2-b6f4-686f2140a0cc" providerId="ADAL" clId="{61F6FCC4-A03A-4A40-AFDD-B46A506A905D}" dt="2022-04-27T10:30:54.686" v="44" actId="207"/>
          <ac:spMkLst>
            <pc:docMk/>
            <pc:sldMk cId="416910986" sldId="440"/>
            <ac:spMk id="13" creationId="{D6632750-7DFC-3145-8FFE-14154B330BB9}"/>
          </ac:spMkLst>
        </pc:spChg>
        <pc:spChg chg="mod">
          <ac:chgData name="Joanna Scouler" userId="da2978bb-3a89-42a2-b6f4-686f2140a0cc" providerId="ADAL" clId="{61F6FCC4-A03A-4A40-AFDD-B46A506A905D}" dt="2022-04-27T10:30:54.686" v="44" actId="207"/>
          <ac:spMkLst>
            <pc:docMk/>
            <pc:sldMk cId="416910986" sldId="440"/>
            <ac:spMk id="14" creationId="{E3FA3000-FEF0-CE44-9BBF-F60B2BC5703B}"/>
          </ac:spMkLst>
        </pc:spChg>
        <pc:spChg chg="mod">
          <ac:chgData name="Joanna Scouler" userId="da2978bb-3a89-42a2-b6f4-686f2140a0cc" providerId="ADAL" clId="{61F6FCC4-A03A-4A40-AFDD-B46A506A905D}" dt="2022-04-27T10:30:54.686" v="44" actId="207"/>
          <ac:spMkLst>
            <pc:docMk/>
            <pc:sldMk cId="416910986" sldId="440"/>
            <ac:spMk id="15" creationId="{ECD73267-D731-9F44-8F89-CC0DB529C4FD}"/>
          </ac:spMkLst>
        </pc:spChg>
      </pc:sldChg>
      <pc:sldChg chg="modSp">
        <pc:chgData name="Joanna Scouler" userId="da2978bb-3a89-42a2-b6f4-686f2140a0cc" providerId="ADAL" clId="{61F6FCC4-A03A-4A40-AFDD-B46A506A905D}" dt="2022-04-27T10:30:59.232" v="45" actId="207"/>
        <pc:sldMkLst>
          <pc:docMk/>
          <pc:sldMk cId="3855254005" sldId="441"/>
        </pc:sldMkLst>
        <pc:spChg chg="mod">
          <ac:chgData name="Joanna Scouler" userId="da2978bb-3a89-42a2-b6f4-686f2140a0cc" providerId="ADAL" clId="{61F6FCC4-A03A-4A40-AFDD-B46A506A905D}" dt="2022-04-27T10:30:59.232" v="45" actId="207"/>
          <ac:spMkLst>
            <pc:docMk/>
            <pc:sldMk cId="3855254005" sldId="441"/>
            <ac:spMk id="5" creationId="{DB171931-3376-AB4D-ADFB-CACEDA1597C5}"/>
          </ac:spMkLst>
        </pc:spChg>
        <pc:spChg chg="mod">
          <ac:chgData name="Joanna Scouler" userId="da2978bb-3a89-42a2-b6f4-686f2140a0cc" providerId="ADAL" clId="{61F6FCC4-A03A-4A40-AFDD-B46A506A905D}" dt="2022-04-27T10:30:59.232" v="45" actId="207"/>
          <ac:spMkLst>
            <pc:docMk/>
            <pc:sldMk cId="3855254005" sldId="441"/>
            <ac:spMk id="6" creationId="{9AE29607-F5D9-B847-9A16-76D08ED848A7}"/>
          </ac:spMkLst>
        </pc:spChg>
        <pc:spChg chg="mod">
          <ac:chgData name="Joanna Scouler" userId="da2978bb-3a89-42a2-b6f4-686f2140a0cc" providerId="ADAL" clId="{61F6FCC4-A03A-4A40-AFDD-B46A506A905D}" dt="2022-04-27T10:30:59.232" v="45" actId="207"/>
          <ac:spMkLst>
            <pc:docMk/>
            <pc:sldMk cId="3855254005" sldId="441"/>
            <ac:spMk id="13" creationId="{D6632750-7DFC-3145-8FFE-14154B330BB9}"/>
          </ac:spMkLst>
        </pc:spChg>
        <pc:spChg chg="mod">
          <ac:chgData name="Joanna Scouler" userId="da2978bb-3a89-42a2-b6f4-686f2140a0cc" providerId="ADAL" clId="{61F6FCC4-A03A-4A40-AFDD-B46A506A905D}" dt="2022-04-27T10:30:59.232" v="45" actId="207"/>
          <ac:spMkLst>
            <pc:docMk/>
            <pc:sldMk cId="3855254005" sldId="441"/>
            <ac:spMk id="14" creationId="{E3FA3000-FEF0-CE44-9BBF-F60B2BC5703B}"/>
          </ac:spMkLst>
        </pc:spChg>
        <pc:spChg chg="mod">
          <ac:chgData name="Joanna Scouler" userId="da2978bb-3a89-42a2-b6f4-686f2140a0cc" providerId="ADAL" clId="{61F6FCC4-A03A-4A40-AFDD-B46A506A905D}" dt="2022-04-27T10:30:59.232" v="45" actId="207"/>
          <ac:spMkLst>
            <pc:docMk/>
            <pc:sldMk cId="3855254005" sldId="441"/>
            <ac:spMk id="15" creationId="{ECD73267-D731-9F44-8F89-CC0DB529C4FD}"/>
          </ac:spMkLst>
        </pc:spChg>
      </pc:sldChg>
      <pc:sldChg chg="modSp add mod modNotesTx">
        <pc:chgData name="Joanna Scouler" userId="da2978bb-3a89-42a2-b6f4-686f2140a0cc" providerId="ADAL" clId="{61F6FCC4-A03A-4A40-AFDD-B46A506A905D}" dt="2022-04-27T10:28:55.656" v="24" actId="113"/>
        <pc:sldMkLst>
          <pc:docMk/>
          <pc:sldMk cId="2425392884" sldId="442"/>
        </pc:sldMkLst>
        <pc:spChg chg="mod">
          <ac:chgData name="Joanna Scouler" userId="da2978bb-3a89-42a2-b6f4-686f2140a0cc" providerId="ADAL" clId="{61F6FCC4-A03A-4A40-AFDD-B46A506A905D}" dt="2022-04-27T10:28:38.537" v="17" actId="20577"/>
          <ac:spMkLst>
            <pc:docMk/>
            <pc:sldMk cId="2425392884" sldId="442"/>
            <ac:spMk id="2" creationId="{21F6D3BF-8D78-3D41-8D2E-5FED3055FC80}"/>
          </ac:spMkLst>
        </pc:spChg>
        <pc:spChg chg="mod">
          <ac:chgData name="Joanna Scouler" userId="da2978bb-3a89-42a2-b6f4-686f2140a0cc" providerId="ADAL" clId="{61F6FCC4-A03A-4A40-AFDD-B46A506A905D}" dt="2022-04-27T10:28:36.623" v="15" actId="20577"/>
          <ac:spMkLst>
            <pc:docMk/>
            <pc:sldMk cId="2425392884" sldId="442"/>
            <ac:spMk id="3" creationId="{8676A10C-2676-7549-90A1-140565D5F092}"/>
          </ac:spMkLst>
        </pc:spChg>
        <pc:spChg chg="mod">
          <ac:chgData name="Joanna Scouler" userId="da2978bb-3a89-42a2-b6f4-686f2140a0cc" providerId="ADAL" clId="{61F6FCC4-A03A-4A40-AFDD-B46A506A905D}" dt="2022-04-27T10:28:55.656" v="24" actId="113"/>
          <ac:spMkLst>
            <pc:docMk/>
            <pc:sldMk cId="2425392884" sldId="442"/>
            <ac:spMk id="13" creationId="{4907D4EF-406F-3AD9-0E4A-93E531F0EFF5}"/>
          </ac:spMkLst>
        </pc:spChg>
      </pc:sldChg>
    </pc:docChg>
  </pc:docChgLst>
  <pc:docChgLst>
    <pc:chgData name="Joanna Scouler" userId="da2978bb-3a89-42a2-b6f4-686f2140a0cc" providerId="ADAL" clId="{30EFD5F7-9B5E-3F47-BB7B-3762F445D809}"/>
    <pc:docChg chg="custSel modSld modMainMaster">
      <pc:chgData name="Joanna Scouler" userId="da2978bb-3a89-42a2-b6f4-686f2140a0cc" providerId="ADAL" clId="{30EFD5F7-9B5E-3F47-BB7B-3762F445D809}" dt="2022-05-18T09:13:26.433" v="9"/>
      <pc:docMkLst>
        <pc:docMk/>
      </pc:docMkLst>
      <pc:sldChg chg="modSp mod">
        <pc:chgData name="Joanna Scouler" userId="da2978bb-3a89-42a2-b6f4-686f2140a0cc" providerId="ADAL" clId="{30EFD5F7-9B5E-3F47-BB7B-3762F445D809}" dt="2022-05-12T15:07:38.413" v="4" actId="1035"/>
        <pc:sldMkLst>
          <pc:docMk/>
          <pc:sldMk cId="333141654" sldId="258"/>
        </pc:sldMkLst>
        <pc:spChg chg="mod">
          <ac:chgData name="Joanna Scouler" userId="da2978bb-3a89-42a2-b6f4-686f2140a0cc" providerId="ADAL" clId="{30EFD5F7-9B5E-3F47-BB7B-3762F445D809}" dt="2022-05-12T15:07:38.413" v="4" actId="1035"/>
          <ac:spMkLst>
            <pc:docMk/>
            <pc:sldMk cId="333141654" sldId="258"/>
            <ac:spMk id="15" creationId="{64394A1F-BCE7-2943-89F9-F787881C19B3}"/>
          </ac:spMkLst>
        </pc:spChg>
        <pc:spChg chg="mod">
          <ac:chgData name="Joanna Scouler" userId="da2978bb-3a89-42a2-b6f4-686f2140a0cc" providerId="ADAL" clId="{30EFD5F7-9B5E-3F47-BB7B-3762F445D809}" dt="2022-05-12T15:07:38.413" v="4" actId="1035"/>
          <ac:spMkLst>
            <pc:docMk/>
            <pc:sldMk cId="333141654" sldId="258"/>
            <ac:spMk id="16" creationId="{F0B7204E-367C-AD44-81F7-867EF33651F3}"/>
          </ac:spMkLst>
        </pc:spChg>
      </pc:sldChg>
      <pc:sldChg chg="modSp">
        <pc:chgData name="Joanna Scouler" userId="da2978bb-3a89-42a2-b6f4-686f2140a0cc" providerId="ADAL" clId="{30EFD5F7-9B5E-3F47-BB7B-3762F445D809}" dt="2022-05-12T15:07:53.784" v="5" actId="207"/>
        <pc:sldMkLst>
          <pc:docMk/>
          <pc:sldMk cId="2185476507" sldId="264"/>
        </pc:sldMkLst>
        <pc:spChg chg="mod">
          <ac:chgData name="Joanna Scouler" userId="da2978bb-3a89-42a2-b6f4-686f2140a0cc" providerId="ADAL" clId="{30EFD5F7-9B5E-3F47-BB7B-3762F445D809}" dt="2022-05-12T15:07:53.784" v="5" actId="207"/>
          <ac:spMkLst>
            <pc:docMk/>
            <pc:sldMk cId="2185476507" sldId="264"/>
            <ac:spMk id="33" creationId="{BF00997A-C67A-4940-BAD9-0F0AC703EA71}"/>
          </ac:spMkLst>
        </pc:spChg>
        <pc:spChg chg="mod">
          <ac:chgData name="Joanna Scouler" userId="da2978bb-3a89-42a2-b6f4-686f2140a0cc" providerId="ADAL" clId="{30EFD5F7-9B5E-3F47-BB7B-3762F445D809}" dt="2022-05-12T15:07:53.784" v="5" actId="207"/>
          <ac:spMkLst>
            <pc:docMk/>
            <pc:sldMk cId="2185476507" sldId="264"/>
            <ac:spMk id="35" creationId="{DB02FF84-DE15-0D41-99B7-B654767A0716}"/>
          </ac:spMkLst>
        </pc:spChg>
      </pc:sldChg>
      <pc:sldChg chg="modSp">
        <pc:chgData name="Joanna Scouler" userId="da2978bb-3a89-42a2-b6f4-686f2140a0cc" providerId="ADAL" clId="{30EFD5F7-9B5E-3F47-BB7B-3762F445D809}" dt="2022-05-12T15:07:12.464" v="0" actId="207"/>
        <pc:sldMkLst>
          <pc:docMk/>
          <pc:sldMk cId="3330400795" sldId="266"/>
        </pc:sldMkLst>
        <pc:spChg chg="mod">
          <ac:chgData name="Joanna Scouler" userId="da2978bb-3a89-42a2-b6f4-686f2140a0cc" providerId="ADAL" clId="{30EFD5F7-9B5E-3F47-BB7B-3762F445D809}" dt="2022-05-12T15:07:12.464" v="0" actId="207"/>
          <ac:spMkLst>
            <pc:docMk/>
            <pc:sldMk cId="3330400795" sldId="266"/>
            <ac:spMk id="9" creationId="{4654A9D9-6C37-6043-966A-926AD886CE54}"/>
          </ac:spMkLst>
        </pc:spChg>
        <pc:spChg chg="mod">
          <ac:chgData name="Joanna Scouler" userId="da2978bb-3a89-42a2-b6f4-686f2140a0cc" providerId="ADAL" clId="{30EFD5F7-9B5E-3F47-BB7B-3762F445D809}" dt="2022-05-12T15:07:12.464" v="0" actId="207"/>
          <ac:spMkLst>
            <pc:docMk/>
            <pc:sldMk cId="3330400795" sldId="266"/>
            <ac:spMk id="11" creationId="{F230D780-A99A-B54A-8195-1ED9B4CEFD7D}"/>
          </ac:spMkLst>
        </pc:spChg>
        <pc:spChg chg="mod">
          <ac:chgData name="Joanna Scouler" userId="da2978bb-3a89-42a2-b6f4-686f2140a0cc" providerId="ADAL" clId="{30EFD5F7-9B5E-3F47-BB7B-3762F445D809}" dt="2022-05-12T15:07:12.464" v="0" actId="207"/>
          <ac:spMkLst>
            <pc:docMk/>
            <pc:sldMk cId="3330400795" sldId="266"/>
            <ac:spMk id="14" creationId="{368BABEE-3106-4A45-A257-8660B4A822B5}"/>
          </ac:spMkLst>
        </pc:spChg>
        <pc:spChg chg="mod">
          <ac:chgData name="Joanna Scouler" userId="da2978bb-3a89-42a2-b6f4-686f2140a0cc" providerId="ADAL" clId="{30EFD5F7-9B5E-3F47-BB7B-3762F445D809}" dt="2022-05-12T15:07:12.464" v="0" actId="207"/>
          <ac:spMkLst>
            <pc:docMk/>
            <pc:sldMk cId="3330400795" sldId="266"/>
            <ac:spMk id="15" creationId="{7F972390-C3B0-E14D-ACFF-F7AA2ACF75B8}"/>
          </ac:spMkLst>
        </pc:spChg>
        <pc:spChg chg="mod">
          <ac:chgData name="Joanna Scouler" userId="da2978bb-3a89-42a2-b6f4-686f2140a0cc" providerId="ADAL" clId="{30EFD5F7-9B5E-3F47-BB7B-3762F445D809}" dt="2022-05-12T15:07:12.464" v="0" actId="207"/>
          <ac:spMkLst>
            <pc:docMk/>
            <pc:sldMk cId="3330400795" sldId="266"/>
            <ac:spMk id="17" creationId="{1A39379D-D7F6-7D47-B80F-24D370D11220}"/>
          </ac:spMkLst>
        </pc:spChg>
      </pc:sldChg>
      <pc:sldChg chg="modSp">
        <pc:chgData name="Joanna Scouler" userId="da2978bb-3a89-42a2-b6f4-686f2140a0cc" providerId="ADAL" clId="{30EFD5F7-9B5E-3F47-BB7B-3762F445D809}" dt="2022-05-12T15:08:06.982" v="6" actId="207"/>
        <pc:sldMkLst>
          <pc:docMk/>
          <pc:sldMk cId="1554037486" sldId="436"/>
        </pc:sldMkLst>
        <pc:spChg chg="mod">
          <ac:chgData name="Joanna Scouler" userId="da2978bb-3a89-42a2-b6f4-686f2140a0cc" providerId="ADAL" clId="{30EFD5F7-9B5E-3F47-BB7B-3762F445D809}" dt="2022-05-12T15:08:06.982" v="6" actId="207"/>
          <ac:spMkLst>
            <pc:docMk/>
            <pc:sldMk cId="1554037486" sldId="436"/>
            <ac:spMk id="14" creationId="{239D769D-4C5B-5844-8AC8-A6E24BD1B431}"/>
          </ac:spMkLst>
        </pc:spChg>
        <pc:spChg chg="mod">
          <ac:chgData name="Joanna Scouler" userId="da2978bb-3a89-42a2-b6f4-686f2140a0cc" providerId="ADAL" clId="{30EFD5F7-9B5E-3F47-BB7B-3762F445D809}" dt="2022-05-12T15:08:06.982" v="6" actId="207"/>
          <ac:spMkLst>
            <pc:docMk/>
            <pc:sldMk cId="1554037486" sldId="436"/>
            <ac:spMk id="15" creationId="{4520F91E-FD06-C844-AB10-D09B3C41AC6D}"/>
          </ac:spMkLst>
        </pc:spChg>
        <pc:spChg chg="mod">
          <ac:chgData name="Joanna Scouler" userId="da2978bb-3a89-42a2-b6f4-686f2140a0cc" providerId="ADAL" clId="{30EFD5F7-9B5E-3F47-BB7B-3762F445D809}" dt="2022-05-12T15:08:06.982" v="6" actId="207"/>
          <ac:spMkLst>
            <pc:docMk/>
            <pc:sldMk cId="1554037486" sldId="436"/>
            <ac:spMk id="16" creationId="{BE432B68-9488-BF45-B88E-A437C9371842}"/>
          </ac:spMkLst>
        </pc:spChg>
        <pc:spChg chg="mod">
          <ac:chgData name="Joanna Scouler" userId="da2978bb-3a89-42a2-b6f4-686f2140a0cc" providerId="ADAL" clId="{30EFD5F7-9B5E-3F47-BB7B-3762F445D809}" dt="2022-05-12T15:08:06.982" v="6" actId="207"/>
          <ac:spMkLst>
            <pc:docMk/>
            <pc:sldMk cId="1554037486" sldId="436"/>
            <ac:spMk id="17" creationId="{2D6364B6-EFDB-564A-89CD-95D190CF8C3E}"/>
          </ac:spMkLst>
        </pc:spChg>
      </pc:sldChg>
      <pc:sldChg chg="addSp delSp modSp mod">
        <pc:chgData name="Joanna Scouler" userId="da2978bb-3a89-42a2-b6f4-686f2140a0cc" providerId="ADAL" clId="{30EFD5F7-9B5E-3F47-BB7B-3762F445D809}" dt="2022-05-13T08:04:55.313" v="8"/>
        <pc:sldMkLst>
          <pc:docMk/>
          <pc:sldMk cId="2425392884" sldId="442"/>
        </pc:sldMkLst>
        <pc:picChg chg="add mod">
          <ac:chgData name="Joanna Scouler" userId="da2978bb-3a89-42a2-b6f4-686f2140a0cc" providerId="ADAL" clId="{30EFD5F7-9B5E-3F47-BB7B-3762F445D809}" dt="2022-05-13T08:04:55.313" v="8"/>
          <ac:picMkLst>
            <pc:docMk/>
            <pc:sldMk cId="2425392884" sldId="442"/>
            <ac:picMk id="8" creationId="{3FDC0AB8-8985-7710-796E-912914287115}"/>
          </ac:picMkLst>
        </pc:picChg>
        <pc:picChg chg="add mod">
          <ac:chgData name="Joanna Scouler" userId="da2978bb-3a89-42a2-b6f4-686f2140a0cc" providerId="ADAL" clId="{30EFD5F7-9B5E-3F47-BB7B-3762F445D809}" dt="2022-05-13T08:04:55.313" v="8"/>
          <ac:picMkLst>
            <pc:docMk/>
            <pc:sldMk cId="2425392884" sldId="442"/>
            <ac:picMk id="9" creationId="{B9274E28-8F96-2CAD-0AC7-57E26460FFA8}"/>
          </ac:picMkLst>
        </pc:picChg>
        <pc:picChg chg="del">
          <ac:chgData name="Joanna Scouler" userId="da2978bb-3a89-42a2-b6f4-686f2140a0cc" providerId="ADAL" clId="{30EFD5F7-9B5E-3F47-BB7B-3762F445D809}" dt="2022-05-13T08:04:54.225" v="7" actId="478"/>
          <ac:picMkLst>
            <pc:docMk/>
            <pc:sldMk cId="2425392884" sldId="442"/>
            <ac:picMk id="10" creationId="{546FAF53-38AA-FF4C-8EA3-AA30E4A5C869}"/>
          </ac:picMkLst>
        </pc:picChg>
        <pc:picChg chg="add mod">
          <ac:chgData name="Joanna Scouler" userId="da2978bb-3a89-42a2-b6f4-686f2140a0cc" providerId="ADAL" clId="{30EFD5F7-9B5E-3F47-BB7B-3762F445D809}" dt="2022-05-13T08:04:55.313" v="8"/>
          <ac:picMkLst>
            <pc:docMk/>
            <pc:sldMk cId="2425392884" sldId="442"/>
            <ac:picMk id="14" creationId="{35EAD751-BF89-60FE-055D-734559637011}"/>
          </ac:picMkLst>
        </pc:picChg>
        <pc:picChg chg="add mod">
          <ac:chgData name="Joanna Scouler" userId="da2978bb-3a89-42a2-b6f4-686f2140a0cc" providerId="ADAL" clId="{30EFD5F7-9B5E-3F47-BB7B-3762F445D809}" dt="2022-05-13T08:04:55.313" v="8"/>
          <ac:picMkLst>
            <pc:docMk/>
            <pc:sldMk cId="2425392884" sldId="442"/>
            <ac:picMk id="15" creationId="{92B8C536-7B37-1DCB-A178-E1E80DC4E5B3}"/>
          </ac:picMkLst>
        </pc:picChg>
        <pc:picChg chg="del mod">
          <ac:chgData name="Joanna Scouler" userId="da2978bb-3a89-42a2-b6f4-686f2140a0cc" providerId="ADAL" clId="{30EFD5F7-9B5E-3F47-BB7B-3762F445D809}" dt="2022-05-12T15:07:16.457" v="2" actId="478"/>
          <ac:picMkLst>
            <pc:docMk/>
            <pc:sldMk cId="2425392884" sldId="442"/>
            <ac:picMk id="16" creationId="{FC55103F-D6E7-F64D-A4D6-FAC5F5FA22E2}"/>
          </ac:picMkLst>
        </pc:picChg>
      </pc:sldChg>
      <pc:sldMasterChg chg="modSldLayout">
        <pc:chgData name="Joanna Scouler" userId="da2978bb-3a89-42a2-b6f4-686f2140a0cc" providerId="ADAL" clId="{30EFD5F7-9B5E-3F47-BB7B-3762F445D809}" dt="2022-05-18T09:13:26.433" v="9"/>
        <pc:sldMasterMkLst>
          <pc:docMk/>
          <pc:sldMasterMk cId="566414744" sldId="2147483678"/>
        </pc:sldMasterMkLst>
        <pc:sldLayoutChg chg="addSp modSp">
          <pc:chgData name="Joanna Scouler" userId="da2978bb-3a89-42a2-b6f4-686f2140a0cc" providerId="ADAL" clId="{30EFD5F7-9B5E-3F47-BB7B-3762F445D809}" dt="2022-05-18T09:13:26.433" v="9"/>
          <pc:sldLayoutMkLst>
            <pc:docMk/>
            <pc:sldMasterMk cId="566414744" sldId="2147483678"/>
            <pc:sldLayoutMk cId="2023248467" sldId="2147483704"/>
          </pc:sldLayoutMkLst>
          <pc:picChg chg="add mod">
            <ac:chgData name="Joanna Scouler" userId="da2978bb-3a89-42a2-b6f4-686f2140a0cc" providerId="ADAL" clId="{30EFD5F7-9B5E-3F47-BB7B-3762F445D809}" dt="2022-05-18T09:13:26.433" v="9"/>
            <ac:picMkLst>
              <pc:docMk/>
              <pc:sldMasterMk cId="566414744" sldId="2147483678"/>
              <pc:sldLayoutMk cId="2023248467" sldId="2147483704"/>
              <ac:picMk id="7" creationId="{615DA8DD-6D0B-D230-2BDD-233CADB336D9}"/>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9.939295367930924E-2"/>
          <c:y val="3.2654949794093953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4</c:v>
                </c:pt>
              </c:numCache>
            </c:numRef>
          </c:xVal>
          <c:yVal>
            <c:numRef>
              <c:f>Sheet1!$B$2</c:f>
              <c:numCache>
                <c:formatCode>General</c:formatCode>
                <c:ptCount val="1"/>
                <c:pt idx="0">
                  <c:v>3</c:v>
                </c:pt>
              </c:numCache>
            </c:numRef>
          </c:yVal>
          <c:smooth val="0"/>
          <c:extLst>
            <c:ext xmlns:c16="http://schemas.microsoft.com/office/drawing/2014/chart" uri="{C3380CC4-5D6E-409C-BE32-E72D297353CC}">
              <c16:uniqueId val="{00000000-603B-A043-9EFF-1BE133FFAF41}"/>
            </c:ext>
          </c:extLst>
        </c:ser>
        <c:dLbls>
          <c:showLegendKey val="0"/>
          <c:showVal val="0"/>
          <c:showCatName val="0"/>
          <c:showSerName val="0"/>
          <c:showPercent val="0"/>
          <c:showBubbleSize val="0"/>
        </c:dLbls>
        <c:axId val="1623264191"/>
        <c:axId val="1690113807"/>
      </c:scatterChart>
      <c:valAx>
        <c:axId val="1623264191"/>
        <c:scaling>
          <c:orientation val="minMax"/>
          <c:max val="3"/>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7.474127348803479E-2"/>
          <c:y val="3.265496579599781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84F6-D845-8EC6-9901B9B1D015}"/>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7.474127348803479E-2"/>
          <c:y val="3.265496579599781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84F6-D845-8EC6-9901B9B1D015}"/>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7.474127348803479E-2"/>
          <c:y val="3.265496579599781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4D08-6B41-AB4E-DD8C17B35B6E}"/>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6.1803977349929304E-2"/>
          <c:y val="2.9835710683156571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A625-EA45-A40E-291955DE136B}"/>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9.939295367930924E-2"/>
          <c:y val="3.2654949794093953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FB7B-5D4C-BBB9-E650A87235DE}"/>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8.7067129523589165E-2"/>
          <c:y val="3.5474220908839046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7A00-8041-9FC3-A4B06A55A451}"/>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8.7067129523589165E-2"/>
          <c:y val="3.5474220908839046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7A00-8041-9FC3-A4B06A55A451}"/>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8.7067129523589165E-2"/>
          <c:y val="3.5474220908839046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7A00-8041-9FC3-A4B06A55A451}"/>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8.7067129523589165E-2"/>
          <c:y val="3.5474220908839046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7A00-8041-9FC3-A4B06A55A451}"/>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8.7067129523589165E-2"/>
          <c:y val="3.5474220908839046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7A00-8041-9FC3-A4B06A55A451}"/>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8.7067129523589165E-2"/>
          <c:y val="3.5474220908839046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7A00-8041-9FC3-A4B06A55A451}"/>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manualLayout>
          <c:layoutTarget val="inner"/>
          <c:xMode val="edge"/>
          <c:yMode val="edge"/>
          <c:x val="7.474127348803479E-2"/>
          <c:y val="3.265496579599781E-2"/>
          <c:w val="0.86416479887818665"/>
          <c:h val="0.83676541701943685"/>
        </c:manualLayout>
      </c:layout>
      <c:scatterChart>
        <c:scatterStyle val="lineMarker"/>
        <c:varyColors val="0"/>
        <c:ser>
          <c:idx val="0"/>
          <c:order val="0"/>
          <c:tx>
            <c:strRef>
              <c:f>Sheet1!$B$1</c:f>
              <c:strCache>
                <c:ptCount val="1"/>
                <c:pt idx="0">
                  <c:v>Y-Values</c:v>
                </c:pt>
              </c:strCache>
            </c:strRef>
          </c:tx>
          <c:spPr>
            <a:ln w="25400" cap="rnd">
              <a:noFill/>
              <a:round/>
            </a:ln>
            <a:effectLst>
              <a:outerShdw blurRad="57150" dist="19050" dir="5400000" algn="ctr" rotWithShape="0">
                <a:srgbClr val="000000">
                  <a:alpha val="63000"/>
                </a:srgbClr>
              </a:outerShdw>
            </a:effectLst>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cap="rnd">
                <a:solidFill>
                  <a:schemeClr val="accent2"/>
                </a:solidFill>
                <a:round/>
              </a:ln>
              <a:effectLst>
                <a:outerShdw blurRad="57150" dist="19050" dir="5400000" algn="ctr" rotWithShape="0">
                  <a:srgbClr val="000000">
                    <a:alpha val="63000"/>
                  </a:srgbClr>
                </a:outerShdw>
              </a:effectLst>
            </c:spPr>
          </c:marker>
          <c:xVal>
            <c:numRef>
              <c:f>Sheet1!$A$2</c:f>
              <c:numCache>
                <c:formatCode>General</c:formatCode>
                <c:ptCount val="1"/>
                <c:pt idx="0">
                  <c:v>8</c:v>
                </c:pt>
              </c:numCache>
            </c:numRef>
          </c:xVal>
          <c:yVal>
            <c:numRef>
              <c:f>Sheet1!$B$2</c:f>
              <c:numCache>
                <c:formatCode>General</c:formatCode>
                <c:ptCount val="1"/>
                <c:pt idx="0">
                  <c:v>10</c:v>
                </c:pt>
              </c:numCache>
            </c:numRef>
          </c:yVal>
          <c:smooth val="0"/>
          <c:extLst>
            <c:ext xmlns:c16="http://schemas.microsoft.com/office/drawing/2014/chart" uri="{C3380CC4-5D6E-409C-BE32-E72D297353CC}">
              <c16:uniqueId val="{00000000-3A0D-F04F-8F40-F4648982DFFC}"/>
            </c:ext>
          </c:extLst>
        </c:ser>
        <c:dLbls>
          <c:showLegendKey val="0"/>
          <c:showVal val="0"/>
          <c:showCatName val="0"/>
          <c:showSerName val="0"/>
          <c:showPercent val="0"/>
          <c:showBubbleSize val="0"/>
        </c:dLbls>
        <c:axId val="1623264191"/>
        <c:axId val="1690113807"/>
      </c:scatterChart>
      <c:valAx>
        <c:axId val="1623264191"/>
        <c:scaling>
          <c:orientation val="minMax"/>
          <c:max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90113807"/>
        <c:crosses val="autoZero"/>
        <c:crossBetween val="midCat"/>
        <c:majorUnit val="1"/>
      </c:valAx>
      <c:valAx>
        <c:axId val="169011380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Century Gothic" panose="020B0502020202020204" pitchFamily="34" charset="0"/>
                <a:ea typeface="+mn-ea"/>
                <a:cs typeface="+mn-cs"/>
              </a:defRPr>
            </a:pPr>
            <a:endParaRPr lang="en-US"/>
          </a:p>
        </c:txPr>
        <c:crossAx val="1623264191"/>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Century Gothic" panose="020B0502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2">
  <a:schemeClr val="accent2"/>
</cs:colorStyle>
</file>

<file path=ppt/charts/colors10.xml><?xml version="1.0" encoding="utf-8"?>
<cs:colorStyle xmlns:cs="http://schemas.microsoft.com/office/drawing/2012/chartStyle" xmlns:a="http://schemas.openxmlformats.org/drawingml/2006/main" meth="withinLinearReversed" id="22">
  <a:schemeClr val="accent2"/>
</cs:colorStyle>
</file>

<file path=ppt/charts/colors11.xml><?xml version="1.0" encoding="utf-8"?>
<cs:colorStyle xmlns:cs="http://schemas.microsoft.com/office/drawing/2012/chartStyle" xmlns:a="http://schemas.openxmlformats.org/drawingml/2006/main" meth="withinLinearReversed" id="22">
  <a:schemeClr val="accent2"/>
</cs:colorStyle>
</file>

<file path=ppt/charts/colors12.xml><?xml version="1.0" encoding="utf-8"?>
<cs:colorStyle xmlns:cs="http://schemas.microsoft.com/office/drawing/2012/chartStyle" xmlns:a="http://schemas.openxmlformats.org/drawingml/2006/main" meth="withinLinearReversed" id="22">
  <a:schemeClr val="accent2"/>
</cs:colorStyle>
</file>

<file path=ppt/charts/colors13.xml><?xml version="1.0" encoding="utf-8"?>
<cs:colorStyle xmlns:cs="http://schemas.microsoft.com/office/drawing/2012/chartStyle" xmlns:a="http://schemas.openxmlformats.org/drawingml/2006/main" meth="withinLinearReversed" id="22">
  <a:schemeClr val="accent2"/>
</cs:colorStyle>
</file>

<file path=ppt/charts/colors2.xml><?xml version="1.0" encoding="utf-8"?>
<cs:colorStyle xmlns:cs="http://schemas.microsoft.com/office/drawing/2012/chartStyle" xmlns:a="http://schemas.openxmlformats.org/drawingml/2006/main" meth="withinLinearReversed" id="22">
  <a:schemeClr val="accent2"/>
</cs:colorStyle>
</file>

<file path=ppt/charts/colors3.xml><?xml version="1.0" encoding="utf-8"?>
<cs:colorStyle xmlns:cs="http://schemas.microsoft.com/office/drawing/2012/chartStyle" xmlns:a="http://schemas.openxmlformats.org/drawingml/2006/main" meth="withinLinearReversed" id="22">
  <a:schemeClr val="accent2"/>
</cs:colorStyle>
</file>

<file path=ppt/charts/colors4.xml><?xml version="1.0" encoding="utf-8"?>
<cs:colorStyle xmlns:cs="http://schemas.microsoft.com/office/drawing/2012/chartStyle" xmlns:a="http://schemas.openxmlformats.org/drawingml/2006/main" meth="withinLinearReversed" id="22">
  <a:schemeClr val="accent2"/>
</cs:colorStyle>
</file>

<file path=ppt/charts/colors5.xml><?xml version="1.0" encoding="utf-8"?>
<cs:colorStyle xmlns:cs="http://schemas.microsoft.com/office/drawing/2012/chartStyle" xmlns:a="http://schemas.openxmlformats.org/drawingml/2006/main" meth="withinLinearReversed" id="22">
  <a:schemeClr val="accent2"/>
</cs:colorStyle>
</file>

<file path=ppt/charts/colors6.xml><?xml version="1.0" encoding="utf-8"?>
<cs:colorStyle xmlns:cs="http://schemas.microsoft.com/office/drawing/2012/chartStyle" xmlns:a="http://schemas.openxmlformats.org/drawingml/2006/main" meth="withinLinearReversed" id="22">
  <a:schemeClr val="accent2"/>
</cs:colorStyle>
</file>

<file path=ppt/charts/colors7.xml><?xml version="1.0" encoding="utf-8"?>
<cs:colorStyle xmlns:cs="http://schemas.microsoft.com/office/drawing/2012/chartStyle" xmlns:a="http://schemas.openxmlformats.org/drawingml/2006/main" meth="withinLinearReversed" id="22">
  <a:schemeClr val="accent2"/>
</cs:colorStyle>
</file>

<file path=ppt/charts/colors8.xml><?xml version="1.0" encoding="utf-8"?>
<cs:colorStyle xmlns:cs="http://schemas.microsoft.com/office/drawing/2012/chartStyle" xmlns:a="http://schemas.openxmlformats.org/drawingml/2006/main" meth="withinLinearReversed" id="22">
  <a:schemeClr val="accent2"/>
</cs:colorStyle>
</file>

<file path=ppt/charts/colors9.xml><?xml version="1.0" encoding="utf-8"?>
<cs:colorStyle xmlns:cs="http://schemas.microsoft.com/office/drawing/2012/chartStyle" xmlns:a="http://schemas.openxmlformats.org/drawingml/2006/main" meth="withinLinearReversed" id="22">
  <a:schemeClr val="accent2"/>
</cs:colorStyle>
</file>

<file path=ppt/charts/style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0.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1.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1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7.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8.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9.xml><?xml version="1.0" encoding="utf-8"?>
<cs:chartStyle xmlns:cs="http://schemas.microsoft.com/office/drawing/2012/chartStyle" xmlns:a="http://schemas.openxmlformats.org/drawingml/2006/main" id="343">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9525" cap="rnd">
        <a:solidFill>
          <a:schemeClr val="phClr"/>
        </a:solidFill>
        <a:round/>
      </a:ln>
    </cs:spPr>
  </cs:dataPointLine>
  <cs:dataPointMarker>
    <cs:lnRef idx="0">
      <cs:styleClr val="auto"/>
    </cs:lnRef>
    <cs:fillRef idx="3">
      <cs:styleClr val="auto"/>
    </cs:fillRef>
    <cs:effectRef idx="3"/>
    <cs:fontRef idx="minor">
      <a:schemeClr val="tx1"/>
    </cs:fontRef>
    <cs:spPr>
      <a:ln w="9525" cap="rnd">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ea typeface="Century Gothic"/>
                <a:cs typeface="Century Gothic"/>
                <a:sym typeface="Century Gothic"/>
              </a:rPr>
              <a:t>Foundation: </a:t>
            </a:r>
            <a:r>
              <a:rPr lang="en-GB" sz="900" b="0" i="0" u="none" strike="noStrike" cap="none">
                <a:solidFill>
                  <a:srgbClr val="7030A0"/>
                </a:solidFill>
                <a:latin typeface="Century Gothic"/>
                <a:ea typeface="Century Gothic"/>
                <a:cs typeface="Century Gothic"/>
                <a:sym typeface="Century Gothic"/>
              </a:rPr>
              <a:t>Write 10000 in standard form.</a:t>
            </a:r>
            <a:endParaRPr lang="en-GB" sz="900" b="0" i="0" u="none" strike="noStrike" cap="none">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a:solidFill>
                  <a:srgbClr val="7030A0"/>
                </a:solidFill>
                <a:latin typeface="Century Gothic"/>
                <a:ea typeface="Century Gothic"/>
                <a:cs typeface="Century Gothic"/>
                <a:sym typeface="Century Gothic"/>
              </a:rPr>
              <a:t>Stretch: </a:t>
            </a:r>
            <a:r>
              <a:rPr lang="en-GB" sz="1200" b="0" i="0" u="none" strike="noStrike" cap="none">
                <a:solidFill>
                  <a:srgbClr val="7030A0"/>
                </a:solidFill>
                <a:latin typeface="Century Gothic"/>
                <a:ea typeface="Century Gothic"/>
                <a:cs typeface="Century Gothic"/>
                <a:sym typeface="Century Gothic"/>
              </a:rPr>
              <a:t>Write 0.5 kJ in standard form with SI units. </a:t>
            </a:r>
          </a:p>
          <a:p>
            <a:pPr marL="0" marR="0" lvl="0" indent="0" algn="l" rtl="0">
              <a:lnSpc>
                <a:spcPct val="100000"/>
              </a:lnSpc>
              <a:spcBef>
                <a:spcPts val="0"/>
              </a:spcBef>
              <a:spcAft>
                <a:spcPts val="0"/>
              </a:spcAft>
              <a:buClr>
                <a:srgbClr val="000000"/>
              </a:buClr>
              <a:buSzPts val="2400"/>
              <a:buFont typeface="Arial"/>
              <a:buNone/>
            </a:pPr>
            <a:endParaRPr lang="en-GB"/>
          </a:p>
          <a:p>
            <a:pPr marL="0" lvl="0" indent="0" algn="l" rtl="0">
              <a:lnSpc>
                <a:spcPct val="100000"/>
              </a:lnSpc>
              <a:spcBef>
                <a:spcPts val="0"/>
              </a:spcBef>
              <a:spcAft>
                <a:spcPts val="0"/>
              </a:spcAft>
              <a:buSzPts val="1400"/>
              <a:buNone/>
            </a:pPr>
            <a:r>
              <a:rPr lang="en-GB"/>
              <a:t>Answers:</a:t>
            </a:r>
          </a:p>
          <a:p>
            <a:pPr marL="0" lvl="0" indent="0" algn="l" rtl="0">
              <a:lnSpc>
                <a:spcPct val="100000"/>
              </a:lnSpc>
              <a:spcBef>
                <a:spcPts val="0"/>
              </a:spcBef>
              <a:spcAft>
                <a:spcPts val="0"/>
              </a:spcAft>
              <a:buSzPts val="1400"/>
              <a:buNone/>
            </a:pPr>
            <a:r>
              <a:rPr lang="en-GB"/>
              <a:t>Foundation: 1 x10</a:t>
            </a:r>
            <a:r>
              <a:rPr lang="en-GB" baseline="30000"/>
              <a:t>4</a:t>
            </a:r>
          </a:p>
          <a:p>
            <a:pPr marL="0" lvl="0" indent="0" algn="l" rtl="0">
              <a:lnSpc>
                <a:spcPct val="100000"/>
              </a:lnSpc>
              <a:spcBef>
                <a:spcPts val="0"/>
              </a:spcBef>
              <a:spcAft>
                <a:spcPts val="0"/>
              </a:spcAft>
              <a:buSzPts val="1400"/>
              <a:buNone/>
            </a:pPr>
            <a:r>
              <a:rPr lang="en-GB"/>
              <a:t>Stretch: 5 x 10</a:t>
            </a:r>
            <a:r>
              <a:rPr lang="en-GB" baseline="30000"/>
              <a:t>2</a:t>
            </a:r>
            <a:r>
              <a:rPr lang="en-GB" baseline="0"/>
              <a:t> J</a:t>
            </a:r>
          </a:p>
          <a:p>
            <a:pPr marL="0" lvl="0" indent="0" algn="l" rtl="0">
              <a:lnSpc>
                <a:spcPct val="100000"/>
              </a:lnSpc>
              <a:spcBef>
                <a:spcPts val="0"/>
              </a:spcBef>
              <a:spcAft>
                <a:spcPts val="0"/>
              </a:spcAft>
              <a:buSzPts val="1400"/>
              <a:buNone/>
            </a:pPr>
            <a:endParaRPr lang="en-GB"/>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Guidance: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t>Get pupils to describe the process to you - this is the ‘you’ part of the cycle.</a:t>
            </a:r>
          </a:p>
          <a:p>
            <a:endParaRPr lang="en-GB"/>
          </a:p>
          <a:p>
            <a:r>
              <a:rPr lang="en-GB"/>
              <a:t>We still use point A as the start point of the line, because it comes first on the x axis. This time however, we calculate our gradient as a negative number. This is because we have a negative gradient as it is sloping downwards. When writing a negative gradient we include the negative sign, but we do not include the positive sign for a positive gradient as this is assumed.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33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Gradient = change in y/change in x</a:t>
            </a:r>
          </a:p>
          <a:p>
            <a:r>
              <a:rPr lang="en-GB"/>
              <a:t>Gradient = (2 - 1)/(4 - 1)</a:t>
            </a:r>
          </a:p>
          <a:p>
            <a:endParaRPr lang="en-GB"/>
          </a:p>
          <a:p>
            <a:r>
              <a:rPr lang="en-GB"/>
              <a:t>Gradient = 0.33</a:t>
            </a:r>
          </a:p>
          <a:p>
            <a:endParaRPr lang="en-GB"/>
          </a:p>
          <a:p>
            <a:r>
              <a:rPr lang="en-GB"/>
              <a:t>If students answer B they have used change in x/change in 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643198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a:t>
            </a:r>
          </a:p>
          <a:p>
            <a:r>
              <a:rPr lang="en-GB" dirty="0"/>
              <a:t>This is an opportunity to get students to think about where they have seen gradient in science before and recap the key points of a distance-time graph.</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1920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Exposition type: explanation</a:t>
            </a:r>
          </a:p>
          <a:p>
            <a:endParaRPr lang="en-GB"/>
          </a:p>
          <a:p>
            <a:r>
              <a:rPr lang="en-GB" b="1"/>
              <a:t>Suggested exposition: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a:latin typeface="Century Gothic" panose="020B0502020202020204" pitchFamily="34" charset="0"/>
              </a:rPr>
              <a:t>In maths, the gradient is usually just a pure numerical value but in science it often represents a physical quantity. This quantity is related to the other quantities that have been plotted on the x and y axes. Remember that gradient is the change in y divided by the change in x.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a:latin typeface="Century Gothic" panose="020B0502020202020204" pitchFamily="34" charset="0"/>
              </a:rPr>
              <a:t>If we look at the gradient of a distance-time graph, we would use change in distance as change in y (because distance is on the y axis) and change in time as change in x (because time is on the x axis).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1">
                <a:latin typeface="Century Gothic" panose="020B0502020202020204" pitchFamily="34" charset="0"/>
              </a:rPr>
              <a:t>What would we get if we used the change in distance divided by the change in time?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1">
                <a:latin typeface="Century Gothic" panose="020B0502020202020204" pitchFamily="34" charset="0"/>
              </a:rPr>
              <a:t>Speed!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0">
              <a:latin typeface="Century Gothic" panose="020B0502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a:latin typeface="Century Gothic" panose="020B0502020202020204" pitchFamily="34" charset="0"/>
              </a:rPr>
              <a:t>This means that by calculating the gradient of a distance-time graph, we can actually calculate the speed for that part of the graph. Distance-time graphs often have different parts or sections to them, so we consider each section as a separate line and calculate the gradient for each separately.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1">
              <a:latin typeface="Century Gothic" panose="020B0502020202020204" pitchFamily="34" charset="0"/>
            </a:endParaRP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65819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Exposition type: explanation</a:t>
            </a:r>
          </a:p>
          <a:p>
            <a:endParaRPr lang="en-GB"/>
          </a:p>
          <a:p>
            <a:r>
              <a:rPr lang="en-GB" b="1"/>
              <a:t>Suggested exposition:</a:t>
            </a:r>
          </a:p>
          <a:p>
            <a:r>
              <a:rPr lang="en-GB"/>
              <a:t>Let’s split our distance-time graph into the different sections: A-B and B-C.</a:t>
            </a:r>
          </a:p>
          <a:p>
            <a:r>
              <a:rPr lang="en-GB"/>
              <a:t>Let’s first calculate the gradient between A and B.</a:t>
            </a:r>
          </a:p>
          <a:p>
            <a:r>
              <a:rPr lang="en-GB"/>
              <a:t>We follow the same method, identifying our start and end points of the line (A is the start point and B is the end point).</a:t>
            </a:r>
          </a:p>
          <a:p>
            <a:r>
              <a:rPr lang="en-GB"/>
              <a:t>Then we substitute the values from our points into our equation (y2-y1)/(x2-x1)</a:t>
            </a:r>
          </a:p>
          <a:p>
            <a:r>
              <a:rPr lang="en-GB"/>
              <a:t>This gives us a value for the gradient of 1.5. We know that the gradient of a distance-time graph is the speed so the speed of the object between A and B is 1.5 m/s. </a:t>
            </a:r>
          </a:p>
          <a:p>
            <a:endParaRPr lang="en-GB"/>
          </a:p>
          <a:p>
            <a:r>
              <a:rPr lang="en-GB"/>
              <a:t>Now let’s calculate the gradient between C and C.</a:t>
            </a:r>
          </a:p>
          <a:p>
            <a:r>
              <a:rPr lang="en-GB"/>
              <a:t>We follow the same method, identifying our start and end points of the line (B is the start point and C is the end point).</a:t>
            </a:r>
          </a:p>
          <a:p>
            <a:r>
              <a:rPr lang="en-GB"/>
              <a:t>Then we substitute the values from our points into our equation (y2-y1)/(x2-x1)</a:t>
            </a:r>
          </a:p>
          <a:p>
            <a:r>
              <a:rPr lang="en-GB"/>
              <a:t>This gives us a value for the gradient of 0, because 0 divided by anything is 0. When we have a horizontal line on a distance-time graph, no distance is being covered per unit time because the y value is not increasing. No distance being covered per unit time means a speed of 0 m/s so a horizontal line on a distance-time graph shows a stationary object.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8274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AutoNum type="arabicPeriod"/>
            </a:pPr>
            <a:r>
              <a:rPr lang="en-GB"/>
              <a:t>False - it is steepest between 0 and 1 second. You may wish to verify this with pupils by calculation.</a:t>
            </a:r>
          </a:p>
          <a:p>
            <a:pPr>
              <a:buAutoNum type="arabicPeriod"/>
            </a:pPr>
            <a:r>
              <a:rPr lang="en-GB"/>
              <a:t>True</a:t>
            </a:r>
          </a:p>
          <a:p>
            <a:pPr>
              <a:buAutoNum type="arabicPeriod"/>
            </a:pPr>
            <a:r>
              <a:rPr lang="en-GB"/>
              <a:t>False - it is not similar, it is the speed. Change in distance (y) divided by change in time (x) gives speed.</a:t>
            </a:r>
          </a:p>
          <a:p>
            <a:pPr>
              <a:buAutoNum type="arabicPeriod"/>
            </a:pPr>
            <a:r>
              <a:rPr lang="en-GB"/>
              <a:t>True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981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Exposition type: explanation</a:t>
            </a:r>
          </a:p>
          <a:p>
            <a:endParaRPr lang="en-GB"/>
          </a:p>
          <a:p>
            <a:r>
              <a:rPr lang="en-GB" b="1"/>
              <a:t>Suggested exposition:</a:t>
            </a:r>
          </a:p>
          <a:p>
            <a:r>
              <a:rPr lang="en-GB"/>
              <a:t>We know from maths that a straight line can be described using the equation y=</a:t>
            </a:r>
            <a:r>
              <a:rPr lang="en-GB" err="1"/>
              <a:t>mx+c</a:t>
            </a:r>
            <a:r>
              <a:rPr lang="en-GB"/>
              <a:t> and that we can use this equation to predict where points will fall, allowing us to extrapolate or extend the graph.</a:t>
            </a:r>
          </a:p>
          <a:p>
            <a:r>
              <a:rPr lang="en-GB"/>
              <a:t>m is the gradient and c is the y intercept</a:t>
            </a:r>
          </a:p>
          <a:p>
            <a:r>
              <a:rPr lang="en-GB"/>
              <a:t>Where we have a curved line, the gradient is changing and therefore the value of m is changing. This means that a curved line cannot be described using this equation.</a:t>
            </a:r>
          </a:p>
          <a:p>
            <a:endParaRPr lang="en-GB"/>
          </a:p>
          <a:p>
            <a:r>
              <a:rPr lang="en-GB"/>
              <a:t>Note: the skill being shown here is simply for pupils to recognise that a straight line can be described with the y=</a:t>
            </a:r>
            <a:r>
              <a:rPr lang="en-GB" err="1"/>
              <a:t>mx+c</a:t>
            </a:r>
            <a:r>
              <a:rPr lang="en-GB"/>
              <a:t> equation. Pupils are not required to use it for calculations or substitutions.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2624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63412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Pupils can choose to work out the gradient using any two points. You may want to show them how this will result in the same value for gradient because it is a straight line.</a:t>
            </a:r>
          </a:p>
          <a:p>
            <a:endParaRPr lang="en-GB"/>
          </a:p>
          <a:p>
            <a:r>
              <a:rPr lang="en-GB"/>
              <a:t>Change in energy over time = power</a:t>
            </a:r>
          </a:p>
          <a:p>
            <a:r>
              <a:rPr lang="en-GB"/>
              <a:t>You may want to show pupils this using the symbols E and t so they can put it into the equation they know.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9940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Pupils can choose to work out the gradient using any two points. You may want to show them how this will result in the same value for gradient because it is a straight line.</a:t>
            </a:r>
          </a:p>
          <a:p>
            <a:endParaRPr lang="en-GB"/>
          </a:p>
          <a:p>
            <a:r>
              <a:rPr lang="en-GB"/>
              <a:t>Voltage/current = resistance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4137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 pupils will learn to calculate the gradient of a linear graph and understand that a linear graph is represented by the general equation y=mx +c. From P2.1 they have looked at distance-time graphs qualitatively, comparing the speeds of objects by looking at relative steepness. In this lesson they will learn that the gradient can be calculated to give the speed, leading into calculating the acceleration from the gradient of a velocity-time graph in the next lesson. </a:t>
            </a:r>
          </a:p>
          <a:p>
            <a:endParaRPr lang="en-US" b="0" i="1" dirty="0"/>
          </a:p>
          <a:p>
            <a:r>
              <a:rPr lang="en-US" b="0" i="0" dirty="0"/>
              <a:t>Introducing this lesson:</a:t>
            </a:r>
          </a:p>
          <a:p>
            <a:r>
              <a:rPr lang="en-US" b="0" i="1" dirty="0"/>
              <a:t>What does the word gradient mean?</a:t>
            </a:r>
          </a:p>
          <a:p>
            <a:endParaRPr lang="en-US" b="0" i="1" dirty="0"/>
          </a:p>
          <a:p>
            <a:pPr marL="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dirty="0"/>
          </a:p>
        </p:txBody>
      </p:sp>
      <p:sp>
        <p:nvSpPr>
          <p:cNvPr id="4" name="Slide Number Placeholder 3"/>
          <p:cNvSpPr>
            <a:spLocks noGrp="1"/>
          </p:cNvSpPr>
          <p:nvPr>
            <p:ph type="sldNum" sz="quarter" idx="5"/>
          </p:nvPr>
        </p:nvSpPr>
        <p:spPr/>
        <p:txBody>
          <a:bodyPr/>
          <a:lstStyle/>
          <a:p>
            <a:fld id="{0B7C1065-6FAC-EB47-82DC-34C50BE3F4B9}" type="slidenum">
              <a:rPr lang="en-US" smtClean="0"/>
              <a:t>3</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rtl="0">
              <a:lnSpc>
                <a:spcPct val="100000"/>
              </a:lnSpc>
              <a:spcBef>
                <a:spcPts val="0"/>
              </a:spcBef>
              <a:spcAft>
                <a:spcPts val="0"/>
              </a:spcAft>
              <a:buClr>
                <a:schemeClr val="dk1"/>
              </a:buClr>
              <a:buSzPts val="1200"/>
              <a:buFont typeface="+mj-lt"/>
              <a:buAutoNum type="arabicPeriod"/>
            </a:pP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assumed that a gradient is always positive. If students answer C, they have confused the general idea of gradients with the gradient of a distance-time graph (speed). </a:t>
            </a:r>
            <a:r>
              <a:rPr lang="en-GB" i="1" dirty="0"/>
              <a:t>To fix-it, you may want to get pupils to practice calculating the gradient (both positive and negative) and give them examples that are not based on distance-time graphs, such as rate of reaction graphs.</a:t>
            </a:r>
          </a:p>
          <a:p>
            <a:pPr marL="0" marR="0" lvl="0" indent="0" algn="l" rtl="0">
              <a:lnSpc>
                <a:spcPct val="100000"/>
              </a:lnSpc>
              <a:spcBef>
                <a:spcPts val="0"/>
              </a:spcBef>
              <a:spcAft>
                <a:spcPts val="0"/>
              </a:spcAft>
              <a:buClr>
                <a:schemeClr val="dk1"/>
              </a:buClr>
              <a:buSzPts val="1200"/>
              <a:buFont typeface="+mj-lt"/>
              <a:buNone/>
            </a:pPr>
            <a:r>
              <a:rPr lang="en-GB" b="1" i="1" dirty="0"/>
              <a:t>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correctly chosen y/x but got the values the wrong way around. If students answer C, they have not understood that gradient is change in y divided by change in x. </a:t>
            </a:r>
            <a:r>
              <a:rPr lang="en-GB" i="1" dirty="0"/>
              <a:t>To fix-it, give pupils a further example where they first identify the coordinates of a point and then colour code these within the gradient calculation.</a:t>
            </a:r>
          </a:p>
          <a:p>
            <a:pPr marL="0" marR="0" lvl="0" indent="0" algn="l" rtl="0">
              <a:lnSpc>
                <a:spcPct val="100000"/>
              </a:lnSpc>
              <a:spcBef>
                <a:spcPts val="0"/>
              </a:spcBef>
              <a:spcAft>
                <a:spcPts val="0"/>
              </a:spcAft>
              <a:buClr>
                <a:schemeClr val="dk1"/>
              </a:buClr>
              <a:buSzPts val="1200"/>
              <a:buFont typeface="+mj-lt"/>
              <a:buNone/>
            </a:pPr>
            <a:r>
              <a:rPr lang="en-GB" b="0" i="1" dirty="0"/>
              <a:t>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t>
            </a:r>
            <a:r>
              <a:rPr lang="en-GB" b="0"/>
              <a:t>answer A, </a:t>
            </a:r>
            <a:r>
              <a:rPr lang="en-GB" b="0" dirty="0"/>
              <a:t>they have confused the idea of a zero gradient with all gradients. If students answer C, they may confused the definitions of speed and distance. </a:t>
            </a:r>
            <a:r>
              <a:rPr lang="en-GB" i="1" dirty="0"/>
              <a:t>To fix-it, get pupils to practice describing the motion of an object on a distance-time graph and calculate speed at all points. </a:t>
            </a:r>
          </a:p>
          <a:p>
            <a:pPr marL="0" marR="0" lvl="0" indent="0" algn="l" rtl="0">
              <a:lnSpc>
                <a:spcPct val="100000"/>
              </a:lnSpc>
              <a:spcBef>
                <a:spcPts val="0"/>
              </a:spcBef>
              <a:spcAft>
                <a:spcPts val="0"/>
              </a:spcAft>
              <a:buClr>
                <a:schemeClr val="dk1"/>
              </a:buClr>
              <a:buSzPts val="1200"/>
              <a:buFont typeface="+mj-lt"/>
              <a:buNone/>
            </a:pPr>
            <a:endParaRPr lang="en-GB" b="0" i="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Purpose: </a:t>
            </a:r>
            <a:r>
              <a:rPr lang="en-GB"/>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Exposition type: explanation</a:t>
            </a:r>
          </a:p>
          <a:p>
            <a:endParaRPr lang="en-GB"/>
          </a:p>
          <a:p>
            <a:r>
              <a:rPr lang="en-GB" b="1"/>
              <a:t>Suggested exposition:</a:t>
            </a:r>
          </a:p>
          <a:p>
            <a:r>
              <a:rPr lang="en-GB"/>
              <a:t>We’ve looked at gradient before when we looked at distance-time graphs and you will have seen the word gradient before in maths, or maybe in some real world scenarios. When we talk about the gradient of a hill or the gradient of a treadmill, what do we mean?</a:t>
            </a:r>
          </a:p>
          <a:p>
            <a:r>
              <a:rPr lang="en-GB"/>
              <a:t>Gradient means the steepness of a slope at any point. The higher the gradient, the more steep the line. On a straight line, the gradient is the same, which we describe as ‘constant’. This means that the steepness of the line is the same throughout. On a curved line, the steepness changes at each point, meaning that the gradient is not constant.</a:t>
            </a:r>
          </a:p>
          <a:p>
            <a:r>
              <a:rPr lang="en-GB"/>
              <a:t>Gradient can be positive, negative or zero. A positive gradient is a line that slopes upwards, a negative gradient is a line that slopes downwards and a gradient of 0 is a horizontal line. This means that there is no steepness at all.</a:t>
            </a:r>
          </a:p>
          <a:p>
            <a:endParaRPr lang="en-GB"/>
          </a:p>
          <a:p>
            <a:r>
              <a:rPr lang="en-GB" b="1" i="1"/>
              <a:t>Which lines have a positive gradient?</a:t>
            </a:r>
          </a:p>
          <a:p>
            <a:r>
              <a:rPr lang="en-GB" b="0" i="1"/>
              <a:t>B and C. They both slope upwards.</a:t>
            </a:r>
          </a:p>
          <a:p>
            <a:r>
              <a:rPr lang="en-GB" b="1" i="1"/>
              <a:t>Which lines have a constant gradient?</a:t>
            </a:r>
          </a:p>
          <a:p>
            <a:r>
              <a:rPr lang="en-GB" b="0" i="1"/>
              <a:t>A and B. They are straight lines.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6000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Exposition type: explanation</a:t>
            </a:r>
          </a:p>
          <a:p>
            <a:endParaRPr lang="en-GB"/>
          </a:p>
          <a:p>
            <a:r>
              <a:rPr lang="en-GB" b="1"/>
              <a:t>Suggested exposition:</a:t>
            </a:r>
          </a:p>
          <a:p>
            <a:r>
              <a:rPr lang="en-GB"/>
              <a:t>We can calculate a numerical value for the gradient, which makes it easier for us to compare the steepness of different lines. We could do this just by looking at the slopes (like we did with distance-time graphs) but having numbers to compare makes our comparison more scientific.</a:t>
            </a:r>
          </a:p>
          <a:p>
            <a:r>
              <a:rPr lang="en-GB"/>
              <a:t>To calculate the gradient we need to know the coordinates of the start and end points of the line. Remember we write coordinates with the x value first, followed by the y value. The start point is the one that comes first on the x axis. It is also usually closer to the origin.</a:t>
            </a:r>
          </a:p>
          <a:p>
            <a:endParaRPr lang="en-GB"/>
          </a:p>
          <a:p>
            <a:r>
              <a:rPr lang="en-GB" b="1" i="1"/>
              <a:t>What are the coordinates of point A?</a:t>
            </a:r>
          </a:p>
          <a:p>
            <a:r>
              <a:rPr lang="en-GB" b="0" i="1"/>
              <a:t>(1,2)</a:t>
            </a:r>
          </a:p>
          <a:p>
            <a:r>
              <a:rPr lang="en-GB" b="1" i="1"/>
              <a:t>What are the coordinates of point A?</a:t>
            </a:r>
          </a:p>
          <a:p>
            <a:r>
              <a:rPr lang="en-GB" b="0" i="1"/>
              <a:t>(5,3)</a:t>
            </a:r>
          </a:p>
          <a:p>
            <a:endParaRPr lang="en-GB" b="0" i="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8736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Exposition type: explanation</a:t>
            </a:r>
          </a:p>
          <a:p>
            <a:endParaRPr lang="en-GB"/>
          </a:p>
          <a:p>
            <a:r>
              <a:rPr lang="en-GB" b="1"/>
              <a:t>Suggested exposition:</a:t>
            </a:r>
          </a:p>
          <a:p>
            <a:r>
              <a:rPr lang="en-GB"/>
              <a:t>To calculate the gradient we use our coordinates and put them into an equation. </a:t>
            </a:r>
          </a:p>
          <a:p>
            <a:r>
              <a:rPr lang="en-GB"/>
              <a:t>The gradient is calculated using the equation: gradient = (change in y)/change in x. </a:t>
            </a:r>
          </a:p>
          <a:p>
            <a:r>
              <a:rPr lang="en-GB"/>
              <a:t>You will see this triangle symbol often in physics - it is the Greek letter delta and means ‘change in’. </a:t>
            </a:r>
          </a:p>
          <a:p>
            <a:r>
              <a:rPr lang="en-GB"/>
              <a:t>Just like how we calculate change in velocity when calculating acceleration, we use the same method here: final value - initial value.</a:t>
            </a:r>
          </a:p>
          <a:p>
            <a:r>
              <a:rPr lang="en-GB"/>
              <a:t>Change in y = y2 - y1</a:t>
            </a:r>
          </a:p>
          <a:p>
            <a:r>
              <a:rPr lang="en-GB"/>
              <a:t>Change in x = x2 - x1</a:t>
            </a:r>
          </a:p>
          <a:p>
            <a:r>
              <a:rPr lang="en-GB"/>
              <a:t>Our point A is the first point (initial point/initial value) as it was first on the x axis, so we use point A as (x1, y1) and point B as (x2, y2).</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8178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Exposition type: explanation</a:t>
            </a:r>
          </a:p>
          <a:p>
            <a:r>
              <a:rPr lang="en-GB"/>
              <a:t>Work through the example showing pupils where each number fits in - this is the ‘I’ part of the cycle.</a:t>
            </a:r>
          </a:p>
          <a:p>
            <a:endParaRPr lang="en-GB"/>
          </a:p>
          <a:p>
            <a:r>
              <a:rPr lang="en-GB" b="1"/>
              <a:t>Suggested exposition:</a:t>
            </a:r>
          </a:p>
          <a:p>
            <a:r>
              <a:rPr lang="en-GB"/>
              <a:t>Once we have substituted in the coordinates in the right order, we simply have to solve the equation.</a:t>
            </a:r>
          </a:p>
          <a:p>
            <a:r>
              <a:rPr lang="en-GB"/>
              <a:t>In this situation our calculated gradient = 0.25. Gradient itself does not have a unit as it is a measure of the steepness of the line. 0.25 is a relatively small gradient, which makes sense because this line is not particularly steep. A gradient value of 0 would be a horizontal line, so this is steeper than that.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7992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Guidance: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t>Work through the example with pupils - this is the ‘we’ part of the cycle.</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54260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2057742"/>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2723742"/>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sp>
        <p:nvSpPr>
          <p:cNvPr id="4" name="Rectangle 3">
            <a:extLst>
              <a:ext uri="{FF2B5EF4-FFF2-40B4-BE49-F238E27FC236}">
                <a16:creationId xmlns:a16="http://schemas.microsoft.com/office/drawing/2014/main" id="{ED6E4E6F-2278-4D48-9ED7-38DEB3154EE3}"/>
              </a:ext>
            </a:extLst>
          </p:cNvPr>
          <p:cNvSpPr/>
          <p:nvPr/>
        </p:nvSpPr>
        <p:spPr>
          <a:xfrm>
            <a:off x="0" y="734801"/>
            <a:ext cx="12192000" cy="3767751"/>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F17751-91F7-0845-9437-FA43D6A7B2E2}"/>
              </a:ext>
            </a:extLst>
          </p:cNvPr>
          <p:cNvSpPr/>
          <p:nvPr/>
        </p:nvSpPr>
        <p:spPr>
          <a:xfrm>
            <a:off x="370391" y="1088020"/>
            <a:ext cx="8980343" cy="29594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279D9-FBB9-E548-A943-95DD1747105A}"/>
              </a:ext>
            </a:extLst>
          </p:cNvPr>
          <p:cNvSpPr/>
          <p:nvPr/>
        </p:nvSpPr>
        <p:spPr>
          <a:xfrm>
            <a:off x="370390" y="2654291"/>
            <a:ext cx="8980343" cy="621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145D0C-AB42-A641-9A78-F2A7729CD90A}"/>
              </a:ext>
            </a:extLst>
          </p:cNvPr>
          <p:cNvSpPr/>
          <p:nvPr/>
        </p:nvSpPr>
        <p:spPr>
          <a:xfrm>
            <a:off x="4826643" y="-1"/>
            <a:ext cx="7072132" cy="71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AF8E233-EA26-DB46-A987-506E86F9DEC5}"/>
              </a:ext>
            </a:extLst>
          </p:cNvPr>
          <p:cNvSpPr txBox="1">
            <a:spLocks/>
          </p:cNvSpPr>
          <p:nvPr userDrawn="1"/>
        </p:nvSpPr>
        <p:spPr>
          <a:xfrm>
            <a:off x="540000" y="2057742"/>
            <a:ext cx="8810734" cy="503999"/>
          </a:xfrm>
          <a:prstGeom prst="rect">
            <a:avLst/>
          </a:prstGeom>
        </p:spPr>
        <p:txBody>
          <a:bodyPr vert="horz" lIns="0" tIns="0" rIns="0" bIns="0" rtlCol="0" anchor="t" anchorCtr="0">
            <a:normAutofit lnSpcReduction="10000"/>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r>
              <a:rPr lang="en-GB"/>
              <a:t>This is the Unit Title</a:t>
            </a:r>
            <a:endParaRPr lang="en-US"/>
          </a:p>
        </p:txBody>
      </p:sp>
      <p:sp>
        <p:nvSpPr>
          <p:cNvPr id="12" name="Content Placeholder 2">
            <a:extLst>
              <a:ext uri="{FF2B5EF4-FFF2-40B4-BE49-F238E27FC236}">
                <a16:creationId xmlns:a16="http://schemas.microsoft.com/office/drawing/2014/main" id="{317D3433-105B-E948-A69E-C7953795BA9C}"/>
              </a:ext>
            </a:extLst>
          </p:cNvPr>
          <p:cNvSpPr>
            <a:spLocks noGrp="1"/>
          </p:cNvSpPr>
          <p:nvPr>
            <p:ph idx="10" hasCustomPrompt="1"/>
          </p:nvPr>
        </p:nvSpPr>
        <p:spPr>
          <a:xfrm>
            <a:off x="540000" y="2723742"/>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13" name="Picture 12">
            <a:extLst>
              <a:ext uri="{FF2B5EF4-FFF2-40B4-BE49-F238E27FC236}">
                <a16:creationId xmlns:a16="http://schemas.microsoft.com/office/drawing/2014/main" id="{6F2E457D-73BF-0041-94C3-CB9FF756FFE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31958"/>
          <a:stretch/>
        </p:blipFill>
        <p:spPr>
          <a:xfrm>
            <a:off x="0" y="0"/>
            <a:ext cx="12192000" cy="4415742"/>
          </a:xfrm>
          <a:prstGeom prst="rect">
            <a:avLst/>
          </a:prstGeom>
        </p:spPr>
      </p:pic>
      <p:sp>
        <p:nvSpPr>
          <p:cNvPr id="14" name="Rectangle 13">
            <a:extLst>
              <a:ext uri="{FF2B5EF4-FFF2-40B4-BE49-F238E27FC236}">
                <a16:creationId xmlns:a16="http://schemas.microsoft.com/office/drawing/2014/main" id="{C6AD4F8D-7850-404E-B148-913C9C0924AF}"/>
              </a:ext>
            </a:extLst>
          </p:cNvPr>
          <p:cNvSpPr/>
          <p:nvPr userDrawn="1"/>
        </p:nvSpPr>
        <p:spPr>
          <a:xfrm>
            <a:off x="1709928" y="734801"/>
            <a:ext cx="10482072" cy="3125165"/>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FC737E-0C50-E447-AE62-450B0C82B598}"/>
              </a:ext>
            </a:extLst>
          </p:cNvPr>
          <p:cNvSpPr/>
          <p:nvPr userDrawn="1"/>
        </p:nvSpPr>
        <p:spPr>
          <a:xfrm>
            <a:off x="370391" y="1088020"/>
            <a:ext cx="8980343" cy="29594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E02FCCF-BB0F-D64E-923C-B767CFF1EF2E}"/>
              </a:ext>
            </a:extLst>
          </p:cNvPr>
          <p:cNvSpPr/>
          <p:nvPr userDrawn="1"/>
        </p:nvSpPr>
        <p:spPr>
          <a:xfrm>
            <a:off x="370390" y="2654291"/>
            <a:ext cx="8980343" cy="621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03E6B5-6CBA-E44A-9B12-9F5001767073}"/>
              </a:ext>
            </a:extLst>
          </p:cNvPr>
          <p:cNvSpPr/>
          <p:nvPr userDrawn="1"/>
        </p:nvSpPr>
        <p:spPr>
          <a:xfrm>
            <a:off x="4826643" y="-1"/>
            <a:ext cx="7072132" cy="71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3307DED-2409-A44F-AA9B-1B60395D3D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34927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2163042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609840" y="216000"/>
            <a:ext cx="1350000" cy="1350000"/>
          </a:xfrm>
          <a:prstGeom prst="ellipse">
            <a:avLst/>
          </a:prstGeom>
          <a:solidFill>
            <a:schemeClr val="bg1"/>
          </a:solidFill>
          <a:ln w="44450">
            <a:solidFill>
              <a:schemeClr val="accent1"/>
            </a:solidFill>
          </a:ln>
          <a:effectLst>
            <a:glow>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829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Tree>
    <p:extLst>
      <p:ext uri="{BB962C8B-B14F-4D97-AF65-F5344CB8AC3E}">
        <p14:creationId xmlns:p14="http://schemas.microsoft.com/office/powerpoint/2010/main" val="2243420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3308561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764609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5981321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1991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cher Information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Teacher Information</a:t>
            </a:r>
          </a:p>
        </p:txBody>
      </p:sp>
    </p:spTree>
    <p:extLst>
      <p:ext uri="{BB962C8B-B14F-4D97-AF65-F5344CB8AC3E}">
        <p14:creationId xmlns:p14="http://schemas.microsoft.com/office/powerpoint/2010/main" val="25400994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668330730"/>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alk Task">
    <p:bg>
      <p:bgPr>
        <a:solidFill>
          <a:srgbClr val="FDEAAE"/>
        </a:solidFill>
        <a:effectLst/>
      </p:bgPr>
    </p:bg>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599B971-8F80-2C4C-A485-30BAF1E32EF1}"/>
              </a:ext>
            </a:extLst>
          </p:cNvPr>
          <p:cNvSpPr/>
          <p:nvPr userDrawn="1"/>
        </p:nvSpPr>
        <p:spPr>
          <a:xfrm>
            <a:off x="0" y="-9495"/>
            <a:ext cx="1699504" cy="461665"/>
          </a:xfrm>
          <a:prstGeom prst="roundRect">
            <a:avLst>
              <a:gd name="adj" fmla="val 0"/>
            </a:avLst>
          </a:prstGeom>
          <a:solidFill>
            <a:srgbClr val="FBC90D"/>
          </a:solidFill>
          <a:ln>
            <a:solidFill>
              <a:srgbClr val="FBC90D"/>
            </a:solidFill>
          </a:ln>
        </p:spPr>
        <p:style>
          <a:lnRef idx="2">
            <a:schemeClr val="accent4"/>
          </a:lnRef>
          <a:fillRef idx="1">
            <a:schemeClr val="lt1"/>
          </a:fillRef>
          <a:effectRef idx="0">
            <a:schemeClr val="accent4"/>
          </a:effectRef>
          <a:fontRef idx="minor">
            <a:schemeClr val="dk1"/>
          </a:fontRef>
        </p:style>
        <p:txBody>
          <a:bodyPr wrap="none">
            <a:spAutoFit/>
          </a:bodyPr>
          <a:lstStyle/>
          <a:p>
            <a:r>
              <a:rPr lang="en-GB" sz="2400" b="1">
                <a:solidFill>
                  <a:schemeClr val="bg1"/>
                </a:solidFill>
              </a:rPr>
              <a:t>Talk Task</a:t>
            </a:r>
          </a:p>
        </p:txBody>
      </p:sp>
      <p:sp>
        <p:nvSpPr>
          <p:cNvPr id="5" name="Text Placeholder 9">
            <a:extLst>
              <a:ext uri="{FF2B5EF4-FFF2-40B4-BE49-F238E27FC236}">
                <a16:creationId xmlns:a16="http://schemas.microsoft.com/office/drawing/2014/main" id="{2803828E-9A7F-F14C-8622-DCAA20A5B60F}"/>
              </a:ext>
            </a:extLst>
          </p:cNvPr>
          <p:cNvSpPr>
            <a:spLocks noGrp="1"/>
          </p:cNvSpPr>
          <p:nvPr>
            <p:ph type="body" sz="quarter" idx="10" hasCustomPrompt="1"/>
          </p:nvPr>
        </p:nvSpPr>
        <p:spPr>
          <a:xfrm>
            <a:off x="23005" y="9525"/>
            <a:ext cx="12168996" cy="461910"/>
          </a:xfrm>
        </p:spPr>
        <p:txBody>
          <a:bodyPr>
            <a:noAutofit/>
          </a:bodyPr>
          <a:lstStyle>
            <a:lvl1pPr marL="0" indent="0" algn="ctr">
              <a:buFontTx/>
              <a:buNone/>
              <a:defRPr sz="2800"/>
            </a:lvl1pPr>
          </a:lstStyle>
          <a:p>
            <a:pPr lvl="0"/>
            <a:r>
              <a:rPr lang="en-US"/>
              <a:t>Add Title</a:t>
            </a:r>
          </a:p>
        </p:txBody>
      </p:sp>
    </p:spTree>
    <p:extLst>
      <p:ext uri="{BB962C8B-B14F-4D97-AF65-F5344CB8AC3E}">
        <p14:creationId xmlns:p14="http://schemas.microsoft.com/office/powerpoint/2010/main" val="565437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Lesson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p:extLst>
              <p:ext uri="{D42A27DB-BD31-4B8C-83A1-F6EECF244321}">
                <p14:modId xmlns:p14="http://schemas.microsoft.com/office/powerpoint/2010/main" val="176229736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p:nvPicPr>
        <p:blipFill>
          <a:blip r:embed="rId2"/>
          <a:stretch>
            <a:fillRect/>
          </a:stretch>
        </p:blipFill>
        <p:spPr>
          <a:xfrm>
            <a:off x="509478" y="3354441"/>
            <a:ext cx="1133585" cy="622488"/>
          </a:xfrm>
          <a:prstGeom prst="rect">
            <a:avLst/>
          </a:prstGeom>
        </p:spPr>
      </p:pic>
      <p:pic>
        <p:nvPicPr>
          <p:cNvPr id="7" name="Picture 6">
            <a:extLst>
              <a:ext uri="{FF2B5EF4-FFF2-40B4-BE49-F238E27FC236}">
                <a16:creationId xmlns:a16="http://schemas.microsoft.com/office/drawing/2014/main" id="{615DA8DD-6D0B-D230-2BDD-233CADB336D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2023248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96D68-04A5-4CE8-8938-70C5FB425F0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006BB4C-4117-4BBB-98A1-3ADCEBD01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64676B-C101-4466-A8E4-105203F2517C}"/>
              </a:ext>
            </a:extLst>
          </p:cNvPr>
          <p:cNvSpPr>
            <a:spLocks noGrp="1"/>
          </p:cNvSpPr>
          <p:nvPr>
            <p:ph type="dt" sz="half" idx="10"/>
          </p:nvPr>
        </p:nvSpPr>
        <p:spPr/>
        <p:txBody>
          <a:bodyPr/>
          <a:lstStyle/>
          <a:p>
            <a:fld id="{EFF76974-CCCC-4F92-9DF7-49D3EEBFF76A}" type="datetimeFigureOut">
              <a:rPr lang="en-GB" smtClean="0"/>
              <a:t>25/05/2022</a:t>
            </a:fld>
            <a:endParaRPr lang="en-GB"/>
          </a:p>
        </p:txBody>
      </p:sp>
      <p:sp>
        <p:nvSpPr>
          <p:cNvPr id="5" name="Footer Placeholder 4">
            <a:extLst>
              <a:ext uri="{FF2B5EF4-FFF2-40B4-BE49-F238E27FC236}">
                <a16:creationId xmlns:a16="http://schemas.microsoft.com/office/drawing/2014/main" id="{BBB9530A-ADFF-4CC9-840E-818B06DA427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47A9B0-EA0A-44BB-9212-FBA165C2CA4B}"/>
              </a:ext>
            </a:extLst>
          </p:cNvPr>
          <p:cNvSpPr>
            <a:spLocks noGrp="1"/>
          </p:cNvSpPr>
          <p:nvPr>
            <p:ph type="sldNum" sz="quarter" idx="12"/>
          </p:nvPr>
        </p:nvSpPr>
        <p:spPr/>
        <p:txBody>
          <a:bodyPr/>
          <a:lstStyle/>
          <a:p>
            <a:fld id="{A1905856-7B04-4133-90E2-67CC52294FD6}" type="slidenum">
              <a:rPr lang="en-GB" smtClean="0"/>
              <a:t>‹#›</a:t>
            </a:fld>
            <a:endParaRPr lang="en-GB"/>
          </a:p>
        </p:txBody>
      </p:sp>
    </p:spTree>
    <p:extLst>
      <p:ext uri="{BB962C8B-B14F-4D97-AF65-F5344CB8AC3E}">
        <p14:creationId xmlns:p14="http://schemas.microsoft.com/office/powerpoint/2010/main" val="1413192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813542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80900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899313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539907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472387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55582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482077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3382A-39E4-EE4B-8C86-7526F23024C6}" type="datetimeFigureOut">
              <a:rPr lang="en-US" smtClean="0"/>
              <a:t>5/25/2022</a:t>
            </a:fld>
            <a:endParaRPr lang="en-US"/>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31628-D163-3740-A11B-37E23E0742BF}" type="slidenum">
              <a:rPr lang="en-US" smtClean="0"/>
              <a:t>‹#›</a:t>
            </a:fld>
            <a:endParaRPr lang="en-US"/>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414744"/>
      </p:ext>
    </p:extLst>
  </p:cSld>
  <p:clrMap bg1="lt1" tx1="dk1" bg2="lt2" tx2="dk2" accent1="accent1" accent2="accent2" accent3="accent3" accent4="accent4" accent5="accent5" accent6="accent6" hlink="hlink" folHlink="folHlink"/>
  <p:sldLayoutIdLst>
    <p:sldLayoutId id="2147483680" r:id="rId1"/>
    <p:sldLayoutId id="2147483704"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1" r:id="rId11"/>
    <p:sldLayoutId id="2147483692" r:id="rId12"/>
    <p:sldLayoutId id="2147483693" r:id="rId13"/>
    <p:sldLayoutId id="2147483694" r:id="rId14"/>
    <p:sldLayoutId id="2147483695" r:id="rId15"/>
    <p:sldLayoutId id="2147483696" r:id="rId16"/>
    <p:sldLayoutId id="2147483700" r:id="rId17"/>
    <p:sldLayoutId id="2147483699" r:id="rId18"/>
    <p:sldLayoutId id="2147483701" r:id="rId19"/>
    <p:sldLayoutId id="2147483703" r:id="rId20"/>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chart" Target="../charts/chart5.xml"/><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chart" Target="../charts/chart6.xml"/><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chart" Target="../charts/chart7.xml"/><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chart" Target="../charts/chart10.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chart" Target="../charts/chart11.xml"/><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chart" Target="../charts/char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3.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20.png"/><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chart" Target="../charts/chart4.xml"/><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6" name="Picture 5" descr="A picture containing background pattern&#10;&#10;Description automatically generated">
            <a:extLst>
              <a:ext uri="{FF2B5EF4-FFF2-40B4-BE49-F238E27FC236}">
                <a16:creationId xmlns:a16="http://schemas.microsoft.com/office/drawing/2014/main" id="{533DAC6A-A3E6-B748-8346-72A9F152F01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18F324B7-356F-8D47-BC90-87AEE6A52850}"/>
              </a:ext>
            </a:extLst>
          </p:cNvPr>
          <p:cNvGraphicFramePr/>
          <p:nvPr/>
        </p:nvGraphicFramePr>
        <p:xfrm>
          <a:off x="540000" y="1463829"/>
          <a:ext cx="5151772" cy="4504736"/>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9DEC08F2-2895-47A4-BAB9-7FCF5B8E88D1}"/>
              </a:ext>
            </a:extLst>
          </p:cNvPr>
          <p:cNvCxnSpPr>
            <a:cxnSpLocks/>
          </p:cNvCxnSpPr>
          <p:nvPr/>
        </p:nvCxnSpPr>
        <p:spPr>
          <a:xfrm flipV="1">
            <a:off x="1873393" y="3107783"/>
            <a:ext cx="3597509" cy="75473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687F0370-F879-3642-A012-4DEB71A7C570}"/>
              </a:ext>
            </a:extLst>
          </p:cNvPr>
          <p:cNvSpPr>
            <a:spLocks noGrp="1"/>
          </p:cNvSpPr>
          <p:nvPr>
            <p:ph type="title"/>
          </p:nvPr>
        </p:nvSpPr>
        <p:spPr/>
        <p:txBody>
          <a:bodyPr/>
          <a:lstStyle/>
          <a:p>
            <a:r>
              <a:rPr lang="en-GB">
                <a:latin typeface="Century Gothic" panose="020B0502020202020204" pitchFamily="34" charset="0"/>
              </a:rPr>
              <a:t>Finding the gradient</a:t>
            </a:r>
          </a:p>
        </p:txBody>
      </p:sp>
      <p:sp>
        <p:nvSpPr>
          <p:cNvPr id="12" name="Rectangle 11">
            <a:extLst>
              <a:ext uri="{FF2B5EF4-FFF2-40B4-BE49-F238E27FC236}">
                <a16:creationId xmlns:a16="http://schemas.microsoft.com/office/drawing/2014/main" id="{0653430A-6F7D-AB46-A60E-462C66218A0C}"/>
              </a:ext>
            </a:extLst>
          </p:cNvPr>
          <p:cNvSpPr/>
          <p:nvPr/>
        </p:nvSpPr>
        <p:spPr>
          <a:xfrm>
            <a:off x="5927123" y="413709"/>
            <a:ext cx="5151773" cy="830997"/>
          </a:xfrm>
          <a:prstGeom prst="rect">
            <a:avLst/>
          </a:prstGeom>
        </p:spPr>
        <p:txBody>
          <a:bodyPr wrap="square">
            <a:spAutoFit/>
          </a:bodyPr>
          <a:lstStyle/>
          <a:p>
            <a:r>
              <a:rPr lang="en-GB" sz="2400">
                <a:latin typeface="Century Gothic" panose="020B0502020202020204" pitchFamily="34" charset="0"/>
              </a:rPr>
              <a:t>To calculate the gradient we use the equation:</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93E13E2-BDB5-A74F-99DC-C94E9C7030DC}"/>
                  </a:ext>
                </a:extLst>
              </p:cNvPr>
              <p:cNvSpPr txBox="1"/>
              <p:nvPr/>
            </p:nvSpPr>
            <p:spPr>
              <a:xfrm>
                <a:off x="3260920" y="5737732"/>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𝑥</m:t>
                      </m:r>
                    </m:oMath>
                  </m:oMathPara>
                </a14:m>
                <a:endParaRPr lang="en-GB" sz="2400">
                  <a:latin typeface="Century Gothic" panose="020B0502020202020204" pitchFamily="34" charset="0"/>
                </a:endParaRPr>
              </a:p>
            </p:txBody>
          </p:sp>
        </mc:Choice>
        <mc:Fallback xmlns="">
          <p:sp>
            <p:nvSpPr>
              <p:cNvPr id="27" name="TextBox 26">
                <a:extLst>
                  <a:ext uri="{FF2B5EF4-FFF2-40B4-BE49-F238E27FC236}">
                    <a16:creationId xmlns:a16="http://schemas.microsoft.com/office/drawing/2014/main" id="{693E13E2-BDB5-A74F-99DC-C94E9C7030DC}"/>
                  </a:ext>
                </a:extLst>
              </p:cNvPr>
              <p:cNvSpPr txBox="1">
                <a:spLocks noRot="1" noChangeAspect="1" noMove="1" noResize="1" noEditPoints="1" noAdjustHandles="1" noChangeArrowheads="1" noChangeShapeType="1" noTextEdit="1"/>
              </p:cNvSpPr>
              <p:nvPr/>
            </p:nvSpPr>
            <p:spPr>
              <a:xfrm>
                <a:off x="3260920" y="5737732"/>
                <a:ext cx="478310" cy="46166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D965A9-4FE9-894A-845E-7F754D514B95}"/>
                  </a:ext>
                </a:extLst>
              </p:cNvPr>
              <p:cNvSpPr txBox="1"/>
              <p:nvPr/>
            </p:nvSpPr>
            <p:spPr>
              <a:xfrm>
                <a:off x="295728" y="3258575"/>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𝑦</m:t>
                      </m:r>
                    </m:oMath>
                  </m:oMathPara>
                </a14:m>
                <a:endParaRPr lang="en-GB" sz="2400">
                  <a:latin typeface="Century Gothic" panose="020B0502020202020204" pitchFamily="34" charset="0"/>
                </a:endParaRPr>
              </a:p>
            </p:txBody>
          </p:sp>
        </mc:Choice>
        <mc:Fallback xmlns="">
          <p:sp>
            <p:nvSpPr>
              <p:cNvPr id="28" name="TextBox 27">
                <a:extLst>
                  <a:ext uri="{FF2B5EF4-FFF2-40B4-BE49-F238E27FC236}">
                    <a16:creationId xmlns:a16="http://schemas.microsoft.com/office/drawing/2014/main" id="{AAD965A9-4FE9-894A-845E-7F754D514B95}"/>
                  </a:ext>
                </a:extLst>
              </p:cNvPr>
              <p:cNvSpPr txBox="1">
                <a:spLocks noRot="1" noChangeAspect="1" noMove="1" noResize="1" noEditPoints="1" noAdjustHandles="1" noChangeArrowheads="1" noChangeShapeType="1" noTextEdit="1"/>
              </p:cNvSpPr>
              <p:nvPr/>
            </p:nvSpPr>
            <p:spPr>
              <a:xfrm>
                <a:off x="295728" y="3258575"/>
                <a:ext cx="478310" cy="461665"/>
              </a:xfrm>
              <a:prstGeom prst="rect">
                <a:avLst/>
              </a:prstGeom>
              <a:blipFill>
                <a:blip r:embed="rId5"/>
                <a:stretch>
                  <a:fillRect b="-10811"/>
                </a:stretch>
              </a:blipFill>
            </p:spPr>
            <p:txBody>
              <a:bodyPr/>
              <a:lstStyle/>
              <a:p>
                <a:r>
                  <a:rPr lang="en-GB">
                    <a:noFill/>
                  </a:rPr>
                  <a:t> </a:t>
                </a:r>
              </a:p>
            </p:txBody>
          </p:sp>
        </mc:Fallback>
      </mc:AlternateContent>
      <p:sp>
        <p:nvSpPr>
          <p:cNvPr id="35" name="TextBox 34">
            <a:extLst>
              <a:ext uri="{FF2B5EF4-FFF2-40B4-BE49-F238E27FC236}">
                <a16:creationId xmlns:a16="http://schemas.microsoft.com/office/drawing/2014/main" id="{DD48C623-4D8C-1B43-AECB-DD0AD90F8E51}"/>
              </a:ext>
            </a:extLst>
          </p:cNvPr>
          <p:cNvSpPr txBox="1"/>
          <p:nvPr/>
        </p:nvSpPr>
        <p:spPr>
          <a:xfrm>
            <a:off x="1652523" y="3800523"/>
            <a:ext cx="479591" cy="584775"/>
          </a:xfrm>
          <a:prstGeom prst="rect">
            <a:avLst/>
          </a:prstGeom>
          <a:noFill/>
        </p:spPr>
        <p:txBody>
          <a:bodyPr wrap="square" rtlCol="0">
            <a:spAutoFit/>
          </a:bodyPr>
          <a:lstStyle/>
          <a:p>
            <a:r>
              <a:rPr lang="en-GB" sz="3200">
                <a:latin typeface="Century Gothic" panose="020B0502020202020204" pitchFamily="34" charset="0"/>
              </a:rPr>
              <a:t>A</a:t>
            </a:r>
          </a:p>
        </p:txBody>
      </p:sp>
      <p:sp>
        <p:nvSpPr>
          <p:cNvPr id="36" name="TextBox 35">
            <a:extLst>
              <a:ext uri="{FF2B5EF4-FFF2-40B4-BE49-F238E27FC236}">
                <a16:creationId xmlns:a16="http://schemas.microsoft.com/office/drawing/2014/main" id="{ACA54680-5810-B546-819A-7957EAFF3D7B}"/>
              </a:ext>
            </a:extLst>
          </p:cNvPr>
          <p:cNvSpPr txBox="1"/>
          <p:nvPr/>
        </p:nvSpPr>
        <p:spPr>
          <a:xfrm>
            <a:off x="5212181" y="2584563"/>
            <a:ext cx="479591" cy="584775"/>
          </a:xfrm>
          <a:prstGeom prst="rect">
            <a:avLst/>
          </a:prstGeom>
          <a:noFill/>
        </p:spPr>
        <p:txBody>
          <a:bodyPr wrap="square" rtlCol="0">
            <a:spAutoFit/>
          </a:bodyPr>
          <a:lstStyle/>
          <a:p>
            <a:r>
              <a:rPr lang="en-GB" sz="3200">
                <a:latin typeface="Century Gothic" panose="020B0502020202020204" pitchFamily="34" charset="0"/>
              </a:rPr>
              <a:t>B</a:t>
            </a:r>
          </a:p>
        </p:txBody>
      </p:sp>
      <p:sp>
        <p:nvSpPr>
          <p:cNvPr id="37" name="TextBox 36">
            <a:extLst>
              <a:ext uri="{FF2B5EF4-FFF2-40B4-BE49-F238E27FC236}">
                <a16:creationId xmlns:a16="http://schemas.microsoft.com/office/drawing/2014/main" id="{C3AB4179-8ED5-F44A-B8A9-0F4F54D745A6}"/>
              </a:ext>
            </a:extLst>
          </p:cNvPr>
          <p:cNvSpPr txBox="1"/>
          <p:nvPr/>
        </p:nvSpPr>
        <p:spPr>
          <a:xfrm>
            <a:off x="1722599" y="3677849"/>
            <a:ext cx="327924" cy="369332"/>
          </a:xfrm>
          <a:prstGeom prst="rect">
            <a:avLst/>
          </a:prstGeom>
          <a:noFill/>
        </p:spPr>
        <p:txBody>
          <a:bodyPr wrap="square" rtlCol="0">
            <a:spAutoFit/>
          </a:bodyPr>
          <a:lstStyle/>
          <a:p>
            <a:r>
              <a:rPr lang="en-GB">
                <a:latin typeface="Century Gothic" panose="020B0502020202020204" pitchFamily="34" charset="0"/>
              </a:rPr>
              <a:t>x</a:t>
            </a:r>
          </a:p>
        </p:txBody>
      </p:sp>
      <p:sp>
        <p:nvSpPr>
          <p:cNvPr id="38" name="TextBox 37">
            <a:extLst>
              <a:ext uri="{FF2B5EF4-FFF2-40B4-BE49-F238E27FC236}">
                <a16:creationId xmlns:a16="http://schemas.microsoft.com/office/drawing/2014/main" id="{176F8DBB-308D-D340-A3E3-9D6E10440FB9}"/>
              </a:ext>
            </a:extLst>
          </p:cNvPr>
          <p:cNvSpPr txBox="1"/>
          <p:nvPr/>
        </p:nvSpPr>
        <p:spPr>
          <a:xfrm>
            <a:off x="5302121" y="2926445"/>
            <a:ext cx="327924" cy="369332"/>
          </a:xfrm>
          <a:prstGeom prst="rect">
            <a:avLst/>
          </a:prstGeom>
          <a:noFill/>
        </p:spPr>
        <p:txBody>
          <a:bodyPr wrap="square" rtlCol="0">
            <a:spAutoFit/>
          </a:bodyPr>
          <a:lstStyle/>
          <a:p>
            <a:r>
              <a:rPr lang="en-GB">
                <a:latin typeface="Century Gothic" panose="020B0502020202020204" pitchFamily="34" charset="0"/>
              </a:rPr>
              <a:t>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2B37120-5F69-5147-A867-B8DBD8D4D34D}"/>
                  </a:ext>
                </a:extLst>
              </p:cNvPr>
              <p:cNvSpPr txBox="1"/>
              <p:nvPr/>
            </p:nvSpPr>
            <p:spPr>
              <a:xfrm>
                <a:off x="6500230" y="1384356"/>
                <a:ext cx="2297617" cy="892873"/>
              </a:xfrm>
              <a:prstGeom prst="rect">
                <a:avLst/>
              </a:prstGeom>
              <a:noFill/>
            </p:spPr>
            <p:txBody>
              <a:bodyPr wrap="none" rtlCol="0">
                <a:spAutoFit/>
              </a:bodyPr>
              <a:lstStyle/>
              <a:p>
                <a:r>
                  <a:rPr lang="en-GB" sz="2400">
                    <a:latin typeface="Century Gothic" panose="020B0502020202020204" pitchFamily="34" charset="0"/>
                    <a:ea typeface="Cambria Math" panose="02040503050406030204" pitchFamily="18" charset="0"/>
                  </a:rPr>
                  <a:t>Gradient = </a:t>
                </a:r>
                <a14:m>
                  <m:oMath xmlns:m="http://schemas.openxmlformats.org/officeDocument/2006/math">
                    <m:f>
                      <m:fPr>
                        <m:ctrlPr>
                          <a:rPr lang="en-GB" sz="3600" b="0" i="1" smtClean="0">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𝑦</m:t>
                        </m:r>
                      </m:num>
                      <m:den>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den>
                    </m:f>
                  </m:oMath>
                </a14:m>
                <a:endParaRPr lang="en-GB" sz="2800">
                  <a:latin typeface="Century Gothic" panose="020B0502020202020204" pitchFamily="34" charset="0"/>
                </a:endParaRPr>
              </a:p>
            </p:txBody>
          </p:sp>
        </mc:Choice>
        <mc:Fallback xmlns="">
          <p:sp>
            <p:nvSpPr>
              <p:cNvPr id="2" name="TextBox 1">
                <a:extLst>
                  <a:ext uri="{FF2B5EF4-FFF2-40B4-BE49-F238E27FC236}">
                    <a16:creationId xmlns:a16="http://schemas.microsoft.com/office/drawing/2014/main" id="{B2B37120-5F69-5147-A867-B8DBD8D4D34D}"/>
                  </a:ext>
                </a:extLst>
              </p:cNvPr>
              <p:cNvSpPr txBox="1">
                <a:spLocks noRot="1" noChangeAspect="1" noMove="1" noResize="1" noEditPoints="1" noAdjustHandles="1" noChangeArrowheads="1" noChangeShapeType="1" noTextEdit="1"/>
              </p:cNvSpPr>
              <p:nvPr/>
            </p:nvSpPr>
            <p:spPr>
              <a:xfrm>
                <a:off x="6500230" y="1384356"/>
                <a:ext cx="2297617" cy="892873"/>
              </a:xfrm>
              <a:prstGeom prst="rect">
                <a:avLst/>
              </a:prstGeom>
              <a:blipFill>
                <a:blip r:embed="rId6"/>
                <a:stretch>
                  <a:fillRect l="-3846" b="-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A924C44-8B79-4349-9AB4-A0019BEE3EF6}"/>
                  </a:ext>
                </a:extLst>
              </p:cNvPr>
              <p:cNvSpPr/>
              <p:nvPr/>
            </p:nvSpPr>
            <p:spPr>
              <a:xfrm>
                <a:off x="7323882" y="2402904"/>
                <a:ext cx="2513810" cy="892873"/>
              </a:xfrm>
              <a:prstGeom prst="rect">
                <a:avLst/>
              </a:prstGeom>
            </p:spPr>
            <p:txBody>
              <a:bodyPr wrap="square">
                <a:spAutoFit/>
              </a:bodyPr>
              <a:lstStyle/>
              <a:p>
                <a14:m>
                  <m:oMath xmlns:m="http://schemas.openxmlformats.org/officeDocument/2006/math">
                    <m:f>
                      <m:fPr>
                        <m:ctrlPr>
                          <a:rPr lang="en-GB" sz="3600" i="1" smtClean="0">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𝑦</m:t>
                        </m:r>
                      </m:num>
                      <m:den>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𝑥</m:t>
                        </m:r>
                      </m:den>
                    </m:f>
                  </m:oMath>
                </a14:m>
                <a:r>
                  <a:rPr lang="en-GB" sz="3600"/>
                  <a:t> = </a:t>
                </a:r>
                <a14:m>
                  <m:oMath xmlns:m="http://schemas.openxmlformats.org/officeDocument/2006/math">
                    <m:f>
                      <m:fPr>
                        <m:ctrlPr>
                          <a:rPr lang="en-GB" sz="3600" i="1">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𝑦</m:t>
                        </m:r>
                        <m:r>
                          <a:rPr lang="en-GB" sz="3600" b="0" i="1" baseline="-25000" smtClean="0">
                            <a:latin typeface="Cambria Math" panose="02040503050406030204" pitchFamily="18" charset="0"/>
                            <a:ea typeface="Cambria Math" panose="02040503050406030204" pitchFamily="18" charset="0"/>
                          </a:rPr>
                          <m:t>2</m:t>
                        </m:r>
                        <m:r>
                          <a:rPr lang="en-GB" sz="3600" b="0" i="1" smtClean="0">
                            <a:latin typeface="Cambria Math" panose="02040503050406030204" pitchFamily="18" charset="0"/>
                            <a:ea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𝑦</m:t>
                        </m:r>
                        <m:r>
                          <a:rPr lang="en-GB" sz="3600" b="0" i="1" baseline="-25000" smtClean="0">
                            <a:latin typeface="Cambria Math" panose="02040503050406030204" pitchFamily="18" charset="0"/>
                            <a:ea typeface="Cambria Math" panose="02040503050406030204" pitchFamily="18" charset="0"/>
                          </a:rPr>
                          <m:t>1</m:t>
                        </m:r>
                      </m:num>
                      <m:den>
                        <m:r>
                          <a:rPr lang="en-GB" sz="3600" b="0" i="1" smtClean="0">
                            <a:latin typeface="Cambria Math" panose="02040503050406030204" pitchFamily="18" charset="0"/>
                            <a:ea typeface="Cambria Math" panose="02040503050406030204" pitchFamily="18" charset="0"/>
                          </a:rPr>
                          <m:t>𝑥</m:t>
                        </m:r>
                        <m:r>
                          <a:rPr lang="en-GB" sz="3600" b="0" i="1" baseline="-25000" smtClean="0">
                            <a:latin typeface="Cambria Math" panose="02040503050406030204" pitchFamily="18" charset="0"/>
                            <a:ea typeface="Cambria Math" panose="02040503050406030204" pitchFamily="18" charset="0"/>
                          </a:rPr>
                          <m:t>2</m:t>
                        </m:r>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r>
                          <a:rPr lang="en-GB" sz="3600" b="0" i="1" baseline="-25000" smtClean="0">
                            <a:latin typeface="Cambria Math" panose="02040503050406030204" pitchFamily="18" charset="0"/>
                            <a:ea typeface="Cambria Math" panose="02040503050406030204" pitchFamily="18" charset="0"/>
                          </a:rPr>
                          <m:t>1</m:t>
                        </m:r>
                      </m:den>
                    </m:f>
                  </m:oMath>
                </a14:m>
                <a:endParaRPr lang="en-GB" sz="3600"/>
              </a:p>
            </p:txBody>
          </p:sp>
        </mc:Choice>
        <mc:Fallback xmlns="">
          <p:sp>
            <p:nvSpPr>
              <p:cNvPr id="3" name="Rectangle 2">
                <a:extLst>
                  <a:ext uri="{FF2B5EF4-FFF2-40B4-BE49-F238E27FC236}">
                    <a16:creationId xmlns:a16="http://schemas.microsoft.com/office/drawing/2014/main" id="{FA924C44-8B79-4349-9AB4-A0019BEE3EF6}"/>
                  </a:ext>
                </a:extLst>
              </p:cNvPr>
              <p:cNvSpPr>
                <a:spLocks noRot="1" noChangeAspect="1" noMove="1" noResize="1" noEditPoints="1" noAdjustHandles="1" noChangeArrowheads="1" noChangeShapeType="1" noTextEdit="1"/>
              </p:cNvSpPr>
              <p:nvPr/>
            </p:nvSpPr>
            <p:spPr>
              <a:xfrm>
                <a:off x="7323882" y="2402904"/>
                <a:ext cx="2513810" cy="892873"/>
              </a:xfrm>
              <a:prstGeom prst="rect">
                <a:avLst/>
              </a:prstGeom>
              <a:blipFill>
                <a:blip r:embed="rId7"/>
                <a:stretch>
                  <a:fillRect l="-1005" t="-1408" b="-126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6EC7D76-5C0D-7E49-9201-4E2CC1CAD353}"/>
                  </a:ext>
                </a:extLst>
              </p:cNvPr>
              <p:cNvSpPr/>
              <p:nvPr/>
            </p:nvSpPr>
            <p:spPr>
              <a:xfrm>
                <a:off x="6516748" y="3485149"/>
                <a:ext cx="3619144" cy="791820"/>
              </a:xfrm>
              <a:prstGeom prst="rect">
                <a:avLst/>
              </a:prstGeom>
            </p:spPr>
            <p:txBody>
              <a:bodyPr wrap="square">
                <a:spAutoFit/>
              </a:bodyPr>
              <a:lstStyle/>
              <a:p>
                <a:r>
                  <a:rPr lang="en-GB" sz="2400">
                    <a:latin typeface="Century Gothic" panose="020B0502020202020204" pitchFamily="34" charset="0"/>
                  </a:rPr>
                  <a:t>Gradient = </a:t>
                </a:r>
                <a14:m>
                  <m:oMath xmlns:m="http://schemas.openxmlformats.org/officeDocument/2006/math">
                    <m:f>
                      <m:fPr>
                        <m:ctrlPr>
                          <a:rPr lang="en-GB" sz="3200" i="1">
                            <a:latin typeface="Cambria Math" panose="02040503050406030204" pitchFamily="18" charset="0"/>
                            <a:ea typeface="Cambria Math" panose="02040503050406030204" pitchFamily="18" charset="0"/>
                          </a:rPr>
                        </m:ctrlPr>
                      </m:fPr>
                      <m:num>
                        <m:r>
                          <a:rPr lang="en-GB" sz="3200" b="0" i="1" smtClean="0">
                            <a:latin typeface="Cambria Math" panose="02040503050406030204" pitchFamily="18" charset="0"/>
                            <a:ea typeface="Cambria Math" panose="02040503050406030204" pitchFamily="18" charset="0"/>
                          </a:rPr>
                          <m:t>3 − 2</m:t>
                        </m:r>
                      </m:num>
                      <m:den>
                        <m:r>
                          <a:rPr lang="en-GB" sz="3200" b="0" i="1" smtClean="0">
                            <a:latin typeface="Cambria Math" panose="02040503050406030204" pitchFamily="18" charset="0"/>
                            <a:ea typeface="Cambria Math" panose="02040503050406030204" pitchFamily="18" charset="0"/>
                          </a:rPr>
                          <m:t>5 − 1</m:t>
                        </m:r>
                      </m:den>
                    </m:f>
                  </m:oMath>
                </a14:m>
                <a:endParaRPr lang="en-GB" sz="2400">
                  <a:latin typeface="Century Gothic" panose="020B0502020202020204" pitchFamily="34" charset="0"/>
                </a:endParaRPr>
              </a:p>
            </p:txBody>
          </p:sp>
        </mc:Choice>
        <mc:Fallback xmlns="">
          <p:sp>
            <p:nvSpPr>
              <p:cNvPr id="16" name="Rectangle 15">
                <a:extLst>
                  <a:ext uri="{FF2B5EF4-FFF2-40B4-BE49-F238E27FC236}">
                    <a16:creationId xmlns:a16="http://schemas.microsoft.com/office/drawing/2014/main" id="{D6EC7D76-5C0D-7E49-9201-4E2CC1CAD353}"/>
                  </a:ext>
                </a:extLst>
              </p:cNvPr>
              <p:cNvSpPr>
                <a:spLocks noRot="1" noChangeAspect="1" noMove="1" noResize="1" noEditPoints="1" noAdjustHandles="1" noChangeArrowheads="1" noChangeShapeType="1" noTextEdit="1"/>
              </p:cNvSpPr>
              <p:nvPr/>
            </p:nvSpPr>
            <p:spPr>
              <a:xfrm>
                <a:off x="6516748" y="3485149"/>
                <a:ext cx="3619144" cy="791820"/>
              </a:xfrm>
              <a:prstGeom prst="rect">
                <a:avLst/>
              </a:prstGeom>
              <a:blipFill>
                <a:blip r:embed="rId8"/>
                <a:stretch>
                  <a:fillRect l="-2797" t="-1587" b="-19048"/>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161BB19B-1497-0D40-B892-2D8B44B48C0A}"/>
              </a:ext>
            </a:extLst>
          </p:cNvPr>
          <p:cNvSpPr txBox="1"/>
          <p:nvPr/>
        </p:nvSpPr>
        <p:spPr>
          <a:xfrm>
            <a:off x="1454848" y="4269882"/>
            <a:ext cx="837089" cy="461665"/>
          </a:xfrm>
          <a:prstGeom prst="rect">
            <a:avLst/>
          </a:prstGeom>
          <a:noFill/>
        </p:spPr>
        <p:txBody>
          <a:bodyPr wrap="none" rtlCol="0">
            <a:spAutoFit/>
          </a:bodyPr>
          <a:lstStyle/>
          <a:p>
            <a:r>
              <a:rPr lang="en-GB" sz="2400">
                <a:latin typeface="Century Gothic" panose="020B0502020202020204" pitchFamily="34" charset="0"/>
              </a:rPr>
              <a:t>(1,2)</a:t>
            </a:r>
          </a:p>
        </p:txBody>
      </p:sp>
      <p:sp>
        <p:nvSpPr>
          <p:cNvPr id="18" name="TextBox 17">
            <a:extLst>
              <a:ext uri="{FF2B5EF4-FFF2-40B4-BE49-F238E27FC236}">
                <a16:creationId xmlns:a16="http://schemas.microsoft.com/office/drawing/2014/main" id="{0C4DF4E0-78E4-3145-924E-6AE0A22A7697}"/>
              </a:ext>
            </a:extLst>
          </p:cNvPr>
          <p:cNvSpPr txBox="1"/>
          <p:nvPr/>
        </p:nvSpPr>
        <p:spPr>
          <a:xfrm>
            <a:off x="5033431" y="3207650"/>
            <a:ext cx="837089" cy="461665"/>
          </a:xfrm>
          <a:prstGeom prst="rect">
            <a:avLst/>
          </a:prstGeom>
          <a:noFill/>
        </p:spPr>
        <p:txBody>
          <a:bodyPr wrap="none" rtlCol="0">
            <a:spAutoFit/>
          </a:bodyPr>
          <a:lstStyle/>
          <a:p>
            <a:r>
              <a:rPr lang="en-GB" sz="2400">
                <a:latin typeface="Century Gothic" panose="020B0502020202020204" pitchFamily="34" charset="0"/>
              </a:rPr>
              <a:t>(5,3)</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0266E1B-083C-3B42-8B83-E53E88AAA015}"/>
                  </a:ext>
                </a:extLst>
              </p:cNvPr>
              <p:cNvSpPr/>
              <p:nvPr/>
            </p:nvSpPr>
            <p:spPr>
              <a:xfrm>
                <a:off x="6516748" y="4390566"/>
                <a:ext cx="2974283" cy="790794"/>
              </a:xfrm>
              <a:prstGeom prst="rect">
                <a:avLst/>
              </a:prstGeom>
            </p:spPr>
            <p:txBody>
              <a:bodyPr wrap="square">
                <a:spAutoFit/>
              </a:bodyPr>
              <a:lstStyle/>
              <a:p>
                <a:r>
                  <a:rPr lang="en-GB" sz="2400">
                    <a:latin typeface="Century Gothic" panose="020B0502020202020204" pitchFamily="34" charset="0"/>
                  </a:rPr>
                  <a:t>Gradient = </a:t>
                </a:r>
                <a14:m>
                  <m:oMath xmlns:m="http://schemas.openxmlformats.org/officeDocument/2006/math">
                    <m:f>
                      <m:fPr>
                        <m:ctrlPr>
                          <a:rPr lang="en-GB" sz="3200" i="1">
                            <a:latin typeface="Cambria Math" panose="02040503050406030204" pitchFamily="18" charset="0"/>
                            <a:ea typeface="Cambria Math" panose="02040503050406030204" pitchFamily="18" charset="0"/>
                          </a:rPr>
                        </m:ctrlPr>
                      </m:fPr>
                      <m:num>
                        <m:r>
                          <a:rPr lang="en-GB" sz="3200" b="0" i="1" smtClean="0">
                            <a:latin typeface="Cambria Math" panose="02040503050406030204" pitchFamily="18" charset="0"/>
                            <a:ea typeface="Cambria Math" panose="02040503050406030204" pitchFamily="18" charset="0"/>
                          </a:rPr>
                          <m:t>1</m:t>
                        </m:r>
                      </m:num>
                      <m:den>
                        <m:r>
                          <a:rPr lang="en-GB" sz="3200" b="0" i="1" smtClean="0">
                            <a:latin typeface="Cambria Math" panose="02040503050406030204" pitchFamily="18" charset="0"/>
                            <a:ea typeface="Cambria Math" panose="02040503050406030204" pitchFamily="18" charset="0"/>
                          </a:rPr>
                          <m:t>4</m:t>
                        </m:r>
                      </m:den>
                    </m:f>
                  </m:oMath>
                </a14:m>
                <a:endParaRPr lang="en-GB" sz="2400">
                  <a:latin typeface="Century Gothic" panose="020B0502020202020204" pitchFamily="34" charset="0"/>
                </a:endParaRPr>
              </a:p>
            </p:txBody>
          </p:sp>
        </mc:Choice>
        <mc:Fallback xmlns="">
          <p:sp>
            <p:nvSpPr>
              <p:cNvPr id="20" name="Rectangle 19">
                <a:extLst>
                  <a:ext uri="{FF2B5EF4-FFF2-40B4-BE49-F238E27FC236}">
                    <a16:creationId xmlns:a16="http://schemas.microsoft.com/office/drawing/2014/main" id="{40266E1B-083C-3B42-8B83-E53E88AAA015}"/>
                  </a:ext>
                </a:extLst>
              </p:cNvPr>
              <p:cNvSpPr>
                <a:spLocks noRot="1" noChangeAspect="1" noMove="1" noResize="1" noEditPoints="1" noAdjustHandles="1" noChangeArrowheads="1" noChangeShapeType="1" noTextEdit="1"/>
              </p:cNvSpPr>
              <p:nvPr/>
            </p:nvSpPr>
            <p:spPr>
              <a:xfrm>
                <a:off x="6516748" y="4390566"/>
                <a:ext cx="2974283" cy="790794"/>
              </a:xfrm>
              <a:prstGeom prst="rect">
                <a:avLst/>
              </a:prstGeom>
              <a:blipFill>
                <a:blip r:embed="rId9"/>
                <a:stretch>
                  <a:fillRect l="-3404" b="-4688"/>
                </a:stretch>
              </a:blipFill>
            </p:spPr>
            <p:txBody>
              <a:bodyPr/>
              <a:lstStyle/>
              <a:p>
                <a:r>
                  <a:rPr lang="en-GB">
                    <a:noFill/>
                  </a:rPr>
                  <a:t> </a:t>
                </a:r>
              </a:p>
            </p:txBody>
          </p:sp>
        </mc:Fallback>
      </mc:AlternateContent>
      <p:sp>
        <p:nvSpPr>
          <p:cNvPr id="21" name="Rectangle 20">
            <a:extLst>
              <a:ext uri="{FF2B5EF4-FFF2-40B4-BE49-F238E27FC236}">
                <a16:creationId xmlns:a16="http://schemas.microsoft.com/office/drawing/2014/main" id="{1F54BED6-C805-DD4E-BEE1-61C0F02D9A18}"/>
              </a:ext>
            </a:extLst>
          </p:cNvPr>
          <p:cNvSpPr/>
          <p:nvPr/>
        </p:nvSpPr>
        <p:spPr>
          <a:xfrm>
            <a:off x="6516748" y="5439278"/>
            <a:ext cx="2974283" cy="461665"/>
          </a:xfrm>
          <a:prstGeom prst="rect">
            <a:avLst/>
          </a:prstGeom>
        </p:spPr>
        <p:txBody>
          <a:bodyPr wrap="square">
            <a:spAutoFit/>
          </a:bodyPr>
          <a:lstStyle/>
          <a:p>
            <a:r>
              <a:rPr lang="en-GB" sz="2400">
                <a:latin typeface="Century Gothic" panose="020B0502020202020204" pitchFamily="34" charset="0"/>
              </a:rPr>
              <a:t>Gradient = 0.25</a:t>
            </a:r>
          </a:p>
        </p:txBody>
      </p:sp>
    </p:spTree>
    <p:extLst>
      <p:ext uri="{BB962C8B-B14F-4D97-AF65-F5344CB8AC3E}">
        <p14:creationId xmlns:p14="http://schemas.microsoft.com/office/powerpoint/2010/main" val="2483049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5" grpId="0"/>
      <p:bldP spid="36" grpId="0"/>
      <p:bldP spid="37" grpId="0"/>
      <p:bldP spid="38" grpId="0"/>
      <p:bldP spid="3" grpId="0"/>
      <p:bldP spid="16" grpId="0"/>
      <p:bldP spid="17" grpId="0"/>
      <p:bldP spid="18"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18F324B7-356F-8D47-BC90-87AEE6A52850}"/>
              </a:ext>
            </a:extLst>
          </p:cNvPr>
          <p:cNvGraphicFramePr/>
          <p:nvPr/>
        </p:nvGraphicFramePr>
        <p:xfrm>
          <a:off x="540000" y="1463829"/>
          <a:ext cx="5151772" cy="4504736"/>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9DEC08F2-2895-47A4-BAB9-7FCF5B8E88D1}"/>
              </a:ext>
            </a:extLst>
          </p:cNvPr>
          <p:cNvCxnSpPr>
            <a:cxnSpLocks/>
          </p:cNvCxnSpPr>
          <p:nvPr/>
        </p:nvCxnSpPr>
        <p:spPr>
          <a:xfrm flipV="1">
            <a:off x="1892318" y="1646127"/>
            <a:ext cx="892558" cy="298834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687F0370-F879-3642-A012-4DEB71A7C570}"/>
              </a:ext>
            </a:extLst>
          </p:cNvPr>
          <p:cNvSpPr>
            <a:spLocks noGrp="1"/>
          </p:cNvSpPr>
          <p:nvPr>
            <p:ph type="title"/>
          </p:nvPr>
        </p:nvSpPr>
        <p:spPr/>
        <p:txBody>
          <a:bodyPr/>
          <a:lstStyle/>
          <a:p>
            <a:r>
              <a:rPr lang="en-GB">
                <a:latin typeface="Century Gothic" panose="020B0502020202020204" pitchFamily="34" charset="0"/>
              </a:rPr>
              <a:t>Finding the gradient</a:t>
            </a:r>
          </a:p>
        </p:txBody>
      </p:sp>
      <p:sp>
        <p:nvSpPr>
          <p:cNvPr id="12" name="Rectangle 11">
            <a:extLst>
              <a:ext uri="{FF2B5EF4-FFF2-40B4-BE49-F238E27FC236}">
                <a16:creationId xmlns:a16="http://schemas.microsoft.com/office/drawing/2014/main" id="{0653430A-6F7D-AB46-A60E-462C66218A0C}"/>
              </a:ext>
            </a:extLst>
          </p:cNvPr>
          <p:cNvSpPr/>
          <p:nvPr/>
        </p:nvSpPr>
        <p:spPr>
          <a:xfrm>
            <a:off x="5927123" y="413709"/>
            <a:ext cx="5151773" cy="830997"/>
          </a:xfrm>
          <a:prstGeom prst="rect">
            <a:avLst/>
          </a:prstGeom>
        </p:spPr>
        <p:txBody>
          <a:bodyPr wrap="square">
            <a:spAutoFit/>
          </a:bodyPr>
          <a:lstStyle/>
          <a:p>
            <a:r>
              <a:rPr lang="en-GB" sz="2400">
                <a:latin typeface="Century Gothic" panose="020B0502020202020204" pitchFamily="34" charset="0"/>
              </a:rPr>
              <a:t>To calculate the gradient we use the equation:</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93E13E2-BDB5-A74F-99DC-C94E9C7030DC}"/>
                  </a:ext>
                </a:extLst>
              </p:cNvPr>
              <p:cNvSpPr txBox="1"/>
              <p:nvPr/>
            </p:nvSpPr>
            <p:spPr>
              <a:xfrm>
                <a:off x="3260920" y="5737732"/>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𝑥</m:t>
                      </m:r>
                    </m:oMath>
                  </m:oMathPara>
                </a14:m>
                <a:endParaRPr lang="en-GB" sz="2400">
                  <a:latin typeface="Century Gothic" panose="020B0502020202020204" pitchFamily="34" charset="0"/>
                </a:endParaRPr>
              </a:p>
            </p:txBody>
          </p:sp>
        </mc:Choice>
        <mc:Fallback xmlns="">
          <p:sp>
            <p:nvSpPr>
              <p:cNvPr id="27" name="TextBox 26">
                <a:extLst>
                  <a:ext uri="{FF2B5EF4-FFF2-40B4-BE49-F238E27FC236}">
                    <a16:creationId xmlns:a16="http://schemas.microsoft.com/office/drawing/2014/main" id="{693E13E2-BDB5-A74F-99DC-C94E9C7030DC}"/>
                  </a:ext>
                </a:extLst>
              </p:cNvPr>
              <p:cNvSpPr txBox="1">
                <a:spLocks noRot="1" noChangeAspect="1" noMove="1" noResize="1" noEditPoints="1" noAdjustHandles="1" noChangeArrowheads="1" noChangeShapeType="1" noTextEdit="1"/>
              </p:cNvSpPr>
              <p:nvPr/>
            </p:nvSpPr>
            <p:spPr>
              <a:xfrm>
                <a:off x="3260920" y="5737732"/>
                <a:ext cx="478310" cy="46166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D965A9-4FE9-894A-845E-7F754D514B95}"/>
                  </a:ext>
                </a:extLst>
              </p:cNvPr>
              <p:cNvSpPr txBox="1"/>
              <p:nvPr/>
            </p:nvSpPr>
            <p:spPr>
              <a:xfrm>
                <a:off x="295728" y="3258575"/>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𝑦</m:t>
                      </m:r>
                    </m:oMath>
                  </m:oMathPara>
                </a14:m>
                <a:endParaRPr lang="en-GB" sz="2400">
                  <a:latin typeface="Century Gothic" panose="020B0502020202020204" pitchFamily="34" charset="0"/>
                </a:endParaRPr>
              </a:p>
            </p:txBody>
          </p:sp>
        </mc:Choice>
        <mc:Fallback xmlns="">
          <p:sp>
            <p:nvSpPr>
              <p:cNvPr id="28" name="TextBox 27">
                <a:extLst>
                  <a:ext uri="{FF2B5EF4-FFF2-40B4-BE49-F238E27FC236}">
                    <a16:creationId xmlns:a16="http://schemas.microsoft.com/office/drawing/2014/main" id="{AAD965A9-4FE9-894A-845E-7F754D514B95}"/>
                  </a:ext>
                </a:extLst>
              </p:cNvPr>
              <p:cNvSpPr txBox="1">
                <a:spLocks noRot="1" noChangeAspect="1" noMove="1" noResize="1" noEditPoints="1" noAdjustHandles="1" noChangeArrowheads="1" noChangeShapeType="1" noTextEdit="1"/>
              </p:cNvSpPr>
              <p:nvPr/>
            </p:nvSpPr>
            <p:spPr>
              <a:xfrm>
                <a:off x="295728" y="3258575"/>
                <a:ext cx="478310" cy="461665"/>
              </a:xfrm>
              <a:prstGeom prst="rect">
                <a:avLst/>
              </a:prstGeom>
              <a:blipFill>
                <a:blip r:embed="rId5"/>
                <a:stretch>
                  <a:fillRect b="-10811"/>
                </a:stretch>
              </a:blipFill>
            </p:spPr>
            <p:txBody>
              <a:bodyPr/>
              <a:lstStyle/>
              <a:p>
                <a:r>
                  <a:rPr lang="en-GB">
                    <a:noFill/>
                  </a:rPr>
                  <a:t> </a:t>
                </a:r>
              </a:p>
            </p:txBody>
          </p:sp>
        </mc:Fallback>
      </mc:AlternateContent>
      <p:sp>
        <p:nvSpPr>
          <p:cNvPr id="35" name="TextBox 34">
            <a:extLst>
              <a:ext uri="{FF2B5EF4-FFF2-40B4-BE49-F238E27FC236}">
                <a16:creationId xmlns:a16="http://schemas.microsoft.com/office/drawing/2014/main" id="{DD48C623-4D8C-1B43-AECB-DD0AD90F8E51}"/>
              </a:ext>
            </a:extLst>
          </p:cNvPr>
          <p:cNvSpPr txBox="1"/>
          <p:nvPr/>
        </p:nvSpPr>
        <p:spPr>
          <a:xfrm>
            <a:off x="1412727" y="4389251"/>
            <a:ext cx="479591" cy="584775"/>
          </a:xfrm>
          <a:prstGeom prst="rect">
            <a:avLst/>
          </a:prstGeom>
          <a:noFill/>
        </p:spPr>
        <p:txBody>
          <a:bodyPr wrap="square" rtlCol="0">
            <a:spAutoFit/>
          </a:bodyPr>
          <a:lstStyle/>
          <a:p>
            <a:r>
              <a:rPr lang="en-GB" sz="3200">
                <a:latin typeface="Century Gothic" panose="020B0502020202020204" pitchFamily="34" charset="0"/>
              </a:rPr>
              <a:t>A</a:t>
            </a:r>
          </a:p>
        </p:txBody>
      </p:sp>
      <p:sp>
        <p:nvSpPr>
          <p:cNvPr id="36" name="TextBox 35">
            <a:extLst>
              <a:ext uri="{FF2B5EF4-FFF2-40B4-BE49-F238E27FC236}">
                <a16:creationId xmlns:a16="http://schemas.microsoft.com/office/drawing/2014/main" id="{ACA54680-5810-B546-819A-7957EAFF3D7B}"/>
              </a:ext>
            </a:extLst>
          </p:cNvPr>
          <p:cNvSpPr txBox="1"/>
          <p:nvPr/>
        </p:nvSpPr>
        <p:spPr>
          <a:xfrm>
            <a:off x="2514175" y="1054093"/>
            <a:ext cx="479591" cy="584775"/>
          </a:xfrm>
          <a:prstGeom prst="rect">
            <a:avLst/>
          </a:prstGeom>
          <a:noFill/>
        </p:spPr>
        <p:txBody>
          <a:bodyPr wrap="square" rtlCol="0">
            <a:spAutoFit/>
          </a:bodyPr>
          <a:lstStyle/>
          <a:p>
            <a:r>
              <a:rPr lang="en-GB" sz="3200">
                <a:latin typeface="Century Gothic" panose="020B0502020202020204" pitchFamily="34" charset="0"/>
              </a:rPr>
              <a:t>B</a:t>
            </a:r>
          </a:p>
        </p:txBody>
      </p:sp>
      <p:sp>
        <p:nvSpPr>
          <p:cNvPr id="37" name="TextBox 36">
            <a:extLst>
              <a:ext uri="{FF2B5EF4-FFF2-40B4-BE49-F238E27FC236}">
                <a16:creationId xmlns:a16="http://schemas.microsoft.com/office/drawing/2014/main" id="{C3AB4179-8ED5-F44A-B8A9-0F4F54D745A6}"/>
              </a:ext>
            </a:extLst>
          </p:cNvPr>
          <p:cNvSpPr txBox="1"/>
          <p:nvPr/>
        </p:nvSpPr>
        <p:spPr>
          <a:xfrm>
            <a:off x="1728356" y="4449809"/>
            <a:ext cx="327924" cy="369332"/>
          </a:xfrm>
          <a:prstGeom prst="rect">
            <a:avLst/>
          </a:prstGeom>
          <a:noFill/>
        </p:spPr>
        <p:txBody>
          <a:bodyPr wrap="square" rtlCol="0">
            <a:spAutoFit/>
          </a:bodyPr>
          <a:lstStyle/>
          <a:p>
            <a:r>
              <a:rPr lang="en-GB">
                <a:latin typeface="Century Gothic" panose="020B0502020202020204" pitchFamily="34" charset="0"/>
              </a:rPr>
              <a:t>x</a:t>
            </a:r>
          </a:p>
        </p:txBody>
      </p:sp>
      <p:sp>
        <p:nvSpPr>
          <p:cNvPr id="38" name="TextBox 37">
            <a:extLst>
              <a:ext uri="{FF2B5EF4-FFF2-40B4-BE49-F238E27FC236}">
                <a16:creationId xmlns:a16="http://schemas.microsoft.com/office/drawing/2014/main" id="{176F8DBB-308D-D340-A3E3-9D6E10440FB9}"/>
              </a:ext>
            </a:extLst>
          </p:cNvPr>
          <p:cNvSpPr txBox="1"/>
          <p:nvPr/>
        </p:nvSpPr>
        <p:spPr>
          <a:xfrm>
            <a:off x="2620914" y="1461460"/>
            <a:ext cx="327924" cy="369332"/>
          </a:xfrm>
          <a:prstGeom prst="rect">
            <a:avLst/>
          </a:prstGeom>
          <a:noFill/>
        </p:spPr>
        <p:txBody>
          <a:bodyPr wrap="square" rtlCol="0">
            <a:spAutoFit/>
          </a:bodyPr>
          <a:lstStyle/>
          <a:p>
            <a:r>
              <a:rPr lang="en-GB">
                <a:latin typeface="Century Gothic" panose="020B0502020202020204" pitchFamily="34" charset="0"/>
              </a:rPr>
              <a:t>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2B37120-5F69-5147-A867-B8DBD8D4D34D}"/>
                  </a:ext>
                </a:extLst>
              </p:cNvPr>
              <p:cNvSpPr txBox="1"/>
              <p:nvPr/>
            </p:nvSpPr>
            <p:spPr>
              <a:xfrm>
                <a:off x="6500230" y="1384356"/>
                <a:ext cx="2297617" cy="892873"/>
              </a:xfrm>
              <a:prstGeom prst="rect">
                <a:avLst/>
              </a:prstGeom>
              <a:noFill/>
            </p:spPr>
            <p:txBody>
              <a:bodyPr wrap="none" rtlCol="0">
                <a:spAutoFit/>
              </a:bodyPr>
              <a:lstStyle/>
              <a:p>
                <a:r>
                  <a:rPr lang="en-GB" sz="2400">
                    <a:latin typeface="Century Gothic" panose="020B0502020202020204" pitchFamily="34" charset="0"/>
                    <a:ea typeface="Cambria Math" panose="02040503050406030204" pitchFamily="18" charset="0"/>
                  </a:rPr>
                  <a:t>Gradient = </a:t>
                </a:r>
                <a14:m>
                  <m:oMath xmlns:m="http://schemas.openxmlformats.org/officeDocument/2006/math">
                    <m:f>
                      <m:fPr>
                        <m:ctrlPr>
                          <a:rPr lang="en-GB" sz="3600" b="0" i="1" smtClean="0">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𝑦</m:t>
                        </m:r>
                      </m:num>
                      <m:den>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den>
                    </m:f>
                  </m:oMath>
                </a14:m>
                <a:endParaRPr lang="en-GB" sz="2800">
                  <a:latin typeface="Century Gothic" panose="020B0502020202020204" pitchFamily="34" charset="0"/>
                </a:endParaRPr>
              </a:p>
            </p:txBody>
          </p:sp>
        </mc:Choice>
        <mc:Fallback xmlns="">
          <p:sp>
            <p:nvSpPr>
              <p:cNvPr id="2" name="TextBox 1">
                <a:extLst>
                  <a:ext uri="{FF2B5EF4-FFF2-40B4-BE49-F238E27FC236}">
                    <a16:creationId xmlns:a16="http://schemas.microsoft.com/office/drawing/2014/main" id="{B2B37120-5F69-5147-A867-B8DBD8D4D34D}"/>
                  </a:ext>
                </a:extLst>
              </p:cNvPr>
              <p:cNvSpPr txBox="1">
                <a:spLocks noRot="1" noChangeAspect="1" noMove="1" noResize="1" noEditPoints="1" noAdjustHandles="1" noChangeArrowheads="1" noChangeShapeType="1" noTextEdit="1"/>
              </p:cNvSpPr>
              <p:nvPr/>
            </p:nvSpPr>
            <p:spPr>
              <a:xfrm>
                <a:off x="6500230" y="1384356"/>
                <a:ext cx="2297617" cy="892873"/>
              </a:xfrm>
              <a:prstGeom prst="rect">
                <a:avLst/>
              </a:prstGeom>
              <a:blipFill>
                <a:blip r:embed="rId6"/>
                <a:stretch>
                  <a:fillRect l="-3846" b="-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A924C44-8B79-4349-9AB4-A0019BEE3EF6}"/>
                  </a:ext>
                </a:extLst>
              </p:cNvPr>
              <p:cNvSpPr/>
              <p:nvPr/>
            </p:nvSpPr>
            <p:spPr>
              <a:xfrm>
                <a:off x="7323882" y="2402904"/>
                <a:ext cx="2513810" cy="892873"/>
              </a:xfrm>
              <a:prstGeom prst="rect">
                <a:avLst/>
              </a:prstGeom>
            </p:spPr>
            <p:txBody>
              <a:bodyPr wrap="square">
                <a:spAutoFit/>
              </a:bodyPr>
              <a:lstStyle/>
              <a:p>
                <a14:m>
                  <m:oMath xmlns:m="http://schemas.openxmlformats.org/officeDocument/2006/math">
                    <m:f>
                      <m:fPr>
                        <m:ctrlPr>
                          <a:rPr lang="en-GB" sz="3600" i="1" smtClean="0">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𝑦</m:t>
                        </m:r>
                      </m:num>
                      <m:den>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𝑥</m:t>
                        </m:r>
                      </m:den>
                    </m:f>
                  </m:oMath>
                </a14:m>
                <a:r>
                  <a:rPr lang="en-GB" sz="3600"/>
                  <a:t> = </a:t>
                </a:r>
                <a14:m>
                  <m:oMath xmlns:m="http://schemas.openxmlformats.org/officeDocument/2006/math">
                    <m:f>
                      <m:fPr>
                        <m:ctrlPr>
                          <a:rPr lang="en-GB" sz="3600" i="1">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𝑦</m:t>
                        </m:r>
                        <m:r>
                          <a:rPr lang="en-GB" sz="3600" b="0" i="1" baseline="-25000" smtClean="0">
                            <a:latin typeface="Cambria Math" panose="02040503050406030204" pitchFamily="18" charset="0"/>
                            <a:ea typeface="Cambria Math" panose="02040503050406030204" pitchFamily="18" charset="0"/>
                          </a:rPr>
                          <m:t>2</m:t>
                        </m:r>
                        <m:r>
                          <a:rPr lang="en-GB" sz="3600" b="0" i="1" smtClean="0">
                            <a:latin typeface="Cambria Math" panose="02040503050406030204" pitchFamily="18" charset="0"/>
                            <a:ea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𝑦</m:t>
                        </m:r>
                        <m:r>
                          <a:rPr lang="en-GB" sz="3600" b="0" i="1" baseline="-25000" smtClean="0">
                            <a:latin typeface="Cambria Math" panose="02040503050406030204" pitchFamily="18" charset="0"/>
                            <a:ea typeface="Cambria Math" panose="02040503050406030204" pitchFamily="18" charset="0"/>
                          </a:rPr>
                          <m:t>1</m:t>
                        </m:r>
                      </m:num>
                      <m:den>
                        <m:r>
                          <a:rPr lang="en-GB" sz="3600" b="0" i="1" smtClean="0">
                            <a:latin typeface="Cambria Math" panose="02040503050406030204" pitchFamily="18" charset="0"/>
                            <a:ea typeface="Cambria Math" panose="02040503050406030204" pitchFamily="18" charset="0"/>
                          </a:rPr>
                          <m:t>𝑥</m:t>
                        </m:r>
                        <m:r>
                          <a:rPr lang="en-GB" sz="3600" b="0" i="1" baseline="-25000" smtClean="0">
                            <a:latin typeface="Cambria Math" panose="02040503050406030204" pitchFamily="18" charset="0"/>
                            <a:ea typeface="Cambria Math" panose="02040503050406030204" pitchFamily="18" charset="0"/>
                          </a:rPr>
                          <m:t>2</m:t>
                        </m:r>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r>
                          <a:rPr lang="en-GB" sz="3600" b="0" i="1" baseline="-25000" smtClean="0">
                            <a:latin typeface="Cambria Math" panose="02040503050406030204" pitchFamily="18" charset="0"/>
                            <a:ea typeface="Cambria Math" panose="02040503050406030204" pitchFamily="18" charset="0"/>
                          </a:rPr>
                          <m:t>1</m:t>
                        </m:r>
                      </m:den>
                    </m:f>
                  </m:oMath>
                </a14:m>
                <a:endParaRPr lang="en-GB" sz="3600"/>
              </a:p>
            </p:txBody>
          </p:sp>
        </mc:Choice>
        <mc:Fallback xmlns="">
          <p:sp>
            <p:nvSpPr>
              <p:cNvPr id="3" name="Rectangle 2">
                <a:extLst>
                  <a:ext uri="{FF2B5EF4-FFF2-40B4-BE49-F238E27FC236}">
                    <a16:creationId xmlns:a16="http://schemas.microsoft.com/office/drawing/2014/main" id="{FA924C44-8B79-4349-9AB4-A0019BEE3EF6}"/>
                  </a:ext>
                </a:extLst>
              </p:cNvPr>
              <p:cNvSpPr>
                <a:spLocks noRot="1" noChangeAspect="1" noMove="1" noResize="1" noEditPoints="1" noAdjustHandles="1" noChangeArrowheads="1" noChangeShapeType="1" noTextEdit="1"/>
              </p:cNvSpPr>
              <p:nvPr/>
            </p:nvSpPr>
            <p:spPr>
              <a:xfrm>
                <a:off x="7323882" y="2402904"/>
                <a:ext cx="2513810" cy="892873"/>
              </a:xfrm>
              <a:prstGeom prst="rect">
                <a:avLst/>
              </a:prstGeom>
              <a:blipFill>
                <a:blip r:embed="rId7"/>
                <a:stretch>
                  <a:fillRect l="-1005" t="-1408" b="-126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6EC7D76-5C0D-7E49-9201-4E2CC1CAD353}"/>
                  </a:ext>
                </a:extLst>
              </p:cNvPr>
              <p:cNvSpPr/>
              <p:nvPr/>
            </p:nvSpPr>
            <p:spPr>
              <a:xfrm>
                <a:off x="6516748" y="3485149"/>
                <a:ext cx="3619144" cy="795795"/>
              </a:xfrm>
              <a:prstGeom prst="rect">
                <a:avLst/>
              </a:prstGeom>
            </p:spPr>
            <p:txBody>
              <a:bodyPr wrap="square">
                <a:spAutoFit/>
              </a:bodyPr>
              <a:lstStyle/>
              <a:p>
                <a:r>
                  <a:rPr lang="en-GB" sz="2400">
                    <a:latin typeface="Century Gothic" panose="020B0502020202020204" pitchFamily="34" charset="0"/>
                  </a:rPr>
                  <a:t>Gradient = </a:t>
                </a:r>
                <a14:m>
                  <m:oMath xmlns:m="http://schemas.openxmlformats.org/officeDocument/2006/math">
                    <m:f>
                      <m:fPr>
                        <m:ctrlPr>
                          <a:rPr lang="en-GB" sz="3200" i="1">
                            <a:latin typeface="Cambria Math" panose="02040503050406030204" pitchFamily="18" charset="0"/>
                            <a:ea typeface="Cambria Math" panose="02040503050406030204" pitchFamily="18" charset="0"/>
                          </a:rPr>
                        </m:ctrlPr>
                      </m:fPr>
                      <m:num>
                        <m:r>
                          <a:rPr lang="en-GB" sz="3200" b="0" i="1" smtClean="0">
                            <a:latin typeface="Cambria Math" panose="02040503050406030204" pitchFamily="18" charset="0"/>
                            <a:ea typeface="Cambria Math" panose="02040503050406030204" pitchFamily="18" charset="0"/>
                          </a:rPr>
                          <m:t>5 −1</m:t>
                        </m:r>
                      </m:num>
                      <m:den>
                        <m:r>
                          <a:rPr lang="en-GB" sz="3200" b="0" i="1" smtClean="0">
                            <a:latin typeface="Cambria Math" panose="02040503050406030204" pitchFamily="18" charset="0"/>
                            <a:ea typeface="Cambria Math" panose="02040503050406030204" pitchFamily="18" charset="0"/>
                          </a:rPr>
                          <m:t>2 − 1</m:t>
                        </m:r>
                      </m:den>
                    </m:f>
                  </m:oMath>
                </a14:m>
                <a:endParaRPr lang="en-GB" sz="2400">
                  <a:latin typeface="Century Gothic" panose="020B0502020202020204" pitchFamily="34" charset="0"/>
                </a:endParaRPr>
              </a:p>
            </p:txBody>
          </p:sp>
        </mc:Choice>
        <mc:Fallback xmlns="">
          <p:sp>
            <p:nvSpPr>
              <p:cNvPr id="16" name="Rectangle 15">
                <a:extLst>
                  <a:ext uri="{FF2B5EF4-FFF2-40B4-BE49-F238E27FC236}">
                    <a16:creationId xmlns:a16="http://schemas.microsoft.com/office/drawing/2014/main" id="{D6EC7D76-5C0D-7E49-9201-4E2CC1CAD353}"/>
                  </a:ext>
                </a:extLst>
              </p:cNvPr>
              <p:cNvSpPr>
                <a:spLocks noRot="1" noChangeAspect="1" noMove="1" noResize="1" noEditPoints="1" noAdjustHandles="1" noChangeArrowheads="1" noChangeShapeType="1" noTextEdit="1"/>
              </p:cNvSpPr>
              <p:nvPr/>
            </p:nvSpPr>
            <p:spPr>
              <a:xfrm>
                <a:off x="6516748" y="3485149"/>
                <a:ext cx="3619144" cy="795795"/>
              </a:xfrm>
              <a:prstGeom prst="rect">
                <a:avLst/>
              </a:prstGeom>
              <a:blipFill>
                <a:blip r:embed="rId8"/>
                <a:stretch>
                  <a:fillRect l="-2797" b="-20635"/>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161BB19B-1497-0D40-B892-2D8B44B48C0A}"/>
              </a:ext>
            </a:extLst>
          </p:cNvPr>
          <p:cNvSpPr txBox="1"/>
          <p:nvPr/>
        </p:nvSpPr>
        <p:spPr>
          <a:xfrm>
            <a:off x="1789402" y="4728801"/>
            <a:ext cx="837089" cy="461665"/>
          </a:xfrm>
          <a:prstGeom prst="rect">
            <a:avLst/>
          </a:prstGeom>
          <a:noFill/>
        </p:spPr>
        <p:txBody>
          <a:bodyPr wrap="none" rtlCol="0">
            <a:spAutoFit/>
          </a:bodyPr>
          <a:lstStyle/>
          <a:p>
            <a:r>
              <a:rPr lang="en-GB" sz="2400">
                <a:latin typeface="Century Gothic" panose="020B0502020202020204" pitchFamily="34" charset="0"/>
              </a:rPr>
              <a:t>(1,1)</a:t>
            </a:r>
          </a:p>
        </p:txBody>
      </p:sp>
      <p:sp>
        <p:nvSpPr>
          <p:cNvPr id="18" name="TextBox 17">
            <a:extLst>
              <a:ext uri="{FF2B5EF4-FFF2-40B4-BE49-F238E27FC236}">
                <a16:creationId xmlns:a16="http://schemas.microsoft.com/office/drawing/2014/main" id="{0C4DF4E0-78E4-3145-924E-6AE0A22A7697}"/>
              </a:ext>
            </a:extLst>
          </p:cNvPr>
          <p:cNvSpPr txBox="1"/>
          <p:nvPr/>
        </p:nvSpPr>
        <p:spPr>
          <a:xfrm>
            <a:off x="2815017" y="1115647"/>
            <a:ext cx="837089" cy="461665"/>
          </a:xfrm>
          <a:prstGeom prst="rect">
            <a:avLst/>
          </a:prstGeom>
          <a:noFill/>
        </p:spPr>
        <p:txBody>
          <a:bodyPr wrap="none" rtlCol="0">
            <a:spAutoFit/>
          </a:bodyPr>
          <a:lstStyle/>
          <a:p>
            <a:r>
              <a:rPr lang="en-GB" sz="2400">
                <a:latin typeface="Century Gothic" panose="020B0502020202020204" pitchFamily="34" charset="0"/>
              </a:rPr>
              <a:t>(2,5)</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0266E1B-083C-3B42-8B83-E53E88AAA015}"/>
                  </a:ext>
                </a:extLst>
              </p:cNvPr>
              <p:cNvSpPr/>
              <p:nvPr/>
            </p:nvSpPr>
            <p:spPr>
              <a:xfrm>
                <a:off x="6516748" y="4390566"/>
                <a:ext cx="2974283" cy="786690"/>
              </a:xfrm>
              <a:prstGeom prst="rect">
                <a:avLst/>
              </a:prstGeom>
            </p:spPr>
            <p:txBody>
              <a:bodyPr wrap="square">
                <a:spAutoFit/>
              </a:bodyPr>
              <a:lstStyle/>
              <a:p>
                <a:r>
                  <a:rPr lang="en-GB" sz="2400">
                    <a:latin typeface="Century Gothic" panose="020B0502020202020204" pitchFamily="34" charset="0"/>
                  </a:rPr>
                  <a:t>Gradient = </a:t>
                </a:r>
                <a14:m>
                  <m:oMath xmlns:m="http://schemas.openxmlformats.org/officeDocument/2006/math">
                    <m:f>
                      <m:fPr>
                        <m:ctrlPr>
                          <a:rPr lang="en-GB" sz="3200" i="1">
                            <a:latin typeface="Cambria Math" panose="02040503050406030204" pitchFamily="18" charset="0"/>
                            <a:ea typeface="Cambria Math" panose="02040503050406030204" pitchFamily="18" charset="0"/>
                          </a:rPr>
                        </m:ctrlPr>
                      </m:fPr>
                      <m:num>
                        <m:r>
                          <a:rPr lang="en-GB" sz="3200" b="0" i="1" smtClean="0">
                            <a:latin typeface="Cambria Math" panose="02040503050406030204" pitchFamily="18" charset="0"/>
                            <a:ea typeface="Cambria Math" panose="02040503050406030204" pitchFamily="18" charset="0"/>
                          </a:rPr>
                          <m:t>4</m:t>
                        </m:r>
                      </m:num>
                      <m:den>
                        <m:r>
                          <a:rPr lang="en-GB" sz="3200" b="0" i="1" smtClean="0">
                            <a:latin typeface="Cambria Math" panose="02040503050406030204" pitchFamily="18" charset="0"/>
                            <a:ea typeface="Cambria Math" panose="02040503050406030204" pitchFamily="18" charset="0"/>
                          </a:rPr>
                          <m:t>1</m:t>
                        </m:r>
                      </m:den>
                    </m:f>
                  </m:oMath>
                </a14:m>
                <a:endParaRPr lang="en-GB" sz="2400">
                  <a:latin typeface="Century Gothic" panose="020B0502020202020204" pitchFamily="34" charset="0"/>
                </a:endParaRPr>
              </a:p>
            </p:txBody>
          </p:sp>
        </mc:Choice>
        <mc:Fallback xmlns="">
          <p:sp>
            <p:nvSpPr>
              <p:cNvPr id="20" name="Rectangle 19">
                <a:extLst>
                  <a:ext uri="{FF2B5EF4-FFF2-40B4-BE49-F238E27FC236}">
                    <a16:creationId xmlns:a16="http://schemas.microsoft.com/office/drawing/2014/main" id="{40266E1B-083C-3B42-8B83-E53E88AAA015}"/>
                  </a:ext>
                </a:extLst>
              </p:cNvPr>
              <p:cNvSpPr>
                <a:spLocks noRot="1" noChangeAspect="1" noMove="1" noResize="1" noEditPoints="1" noAdjustHandles="1" noChangeArrowheads="1" noChangeShapeType="1" noTextEdit="1"/>
              </p:cNvSpPr>
              <p:nvPr/>
            </p:nvSpPr>
            <p:spPr>
              <a:xfrm>
                <a:off x="6516748" y="4390566"/>
                <a:ext cx="2974283" cy="786690"/>
              </a:xfrm>
              <a:prstGeom prst="rect">
                <a:avLst/>
              </a:prstGeom>
              <a:blipFill>
                <a:blip r:embed="rId9"/>
                <a:stretch>
                  <a:fillRect l="-3404" b="-6349"/>
                </a:stretch>
              </a:blipFill>
            </p:spPr>
            <p:txBody>
              <a:bodyPr/>
              <a:lstStyle/>
              <a:p>
                <a:r>
                  <a:rPr lang="en-GB">
                    <a:noFill/>
                  </a:rPr>
                  <a:t> </a:t>
                </a:r>
              </a:p>
            </p:txBody>
          </p:sp>
        </mc:Fallback>
      </mc:AlternateContent>
      <p:sp>
        <p:nvSpPr>
          <p:cNvPr id="21" name="Rectangle 20">
            <a:extLst>
              <a:ext uri="{FF2B5EF4-FFF2-40B4-BE49-F238E27FC236}">
                <a16:creationId xmlns:a16="http://schemas.microsoft.com/office/drawing/2014/main" id="{1F54BED6-C805-DD4E-BEE1-61C0F02D9A18}"/>
              </a:ext>
            </a:extLst>
          </p:cNvPr>
          <p:cNvSpPr/>
          <p:nvPr/>
        </p:nvSpPr>
        <p:spPr>
          <a:xfrm>
            <a:off x="6516748" y="5439278"/>
            <a:ext cx="2974283" cy="461665"/>
          </a:xfrm>
          <a:prstGeom prst="rect">
            <a:avLst/>
          </a:prstGeom>
        </p:spPr>
        <p:txBody>
          <a:bodyPr wrap="square">
            <a:spAutoFit/>
          </a:bodyPr>
          <a:lstStyle/>
          <a:p>
            <a:r>
              <a:rPr lang="en-GB" sz="2400">
                <a:latin typeface="Century Gothic" panose="020B0502020202020204" pitchFamily="34" charset="0"/>
              </a:rPr>
              <a:t>Gradient = 4</a:t>
            </a:r>
          </a:p>
        </p:txBody>
      </p:sp>
    </p:spTree>
    <p:extLst>
      <p:ext uri="{BB962C8B-B14F-4D97-AF65-F5344CB8AC3E}">
        <p14:creationId xmlns:p14="http://schemas.microsoft.com/office/powerpoint/2010/main" val="1583424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5" grpId="0"/>
      <p:bldP spid="36" grpId="0"/>
      <p:bldP spid="37" grpId="0"/>
      <p:bldP spid="38" grpId="0"/>
      <p:bldP spid="3" grpId="0"/>
      <p:bldP spid="16" grpId="0"/>
      <p:bldP spid="17" grpId="0"/>
      <p:bldP spid="18" grpId="0"/>
      <p:bldP spid="20" grpId="0"/>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18F324B7-356F-8D47-BC90-87AEE6A52850}"/>
              </a:ext>
            </a:extLst>
          </p:cNvPr>
          <p:cNvGraphicFramePr/>
          <p:nvPr/>
        </p:nvGraphicFramePr>
        <p:xfrm>
          <a:off x="540000" y="1463829"/>
          <a:ext cx="5151772" cy="4504736"/>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9DEC08F2-2895-47A4-BAB9-7FCF5B8E88D1}"/>
              </a:ext>
            </a:extLst>
          </p:cNvPr>
          <p:cNvCxnSpPr>
            <a:cxnSpLocks/>
          </p:cNvCxnSpPr>
          <p:nvPr/>
        </p:nvCxnSpPr>
        <p:spPr>
          <a:xfrm>
            <a:off x="1879414" y="3140301"/>
            <a:ext cx="1808976" cy="1509667"/>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687F0370-F879-3642-A012-4DEB71A7C570}"/>
              </a:ext>
            </a:extLst>
          </p:cNvPr>
          <p:cNvSpPr>
            <a:spLocks noGrp="1"/>
          </p:cNvSpPr>
          <p:nvPr>
            <p:ph type="title"/>
          </p:nvPr>
        </p:nvSpPr>
        <p:spPr/>
        <p:txBody>
          <a:bodyPr/>
          <a:lstStyle/>
          <a:p>
            <a:r>
              <a:rPr lang="en-GB">
                <a:latin typeface="Century Gothic" panose="020B0502020202020204" pitchFamily="34" charset="0"/>
              </a:rPr>
              <a:t>Finding the gradient</a:t>
            </a:r>
          </a:p>
        </p:txBody>
      </p:sp>
      <p:sp>
        <p:nvSpPr>
          <p:cNvPr id="12" name="Rectangle 11">
            <a:extLst>
              <a:ext uri="{FF2B5EF4-FFF2-40B4-BE49-F238E27FC236}">
                <a16:creationId xmlns:a16="http://schemas.microsoft.com/office/drawing/2014/main" id="{0653430A-6F7D-AB46-A60E-462C66218A0C}"/>
              </a:ext>
            </a:extLst>
          </p:cNvPr>
          <p:cNvSpPr/>
          <p:nvPr/>
        </p:nvSpPr>
        <p:spPr>
          <a:xfrm>
            <a:off x="5927123" y="413709"/>
            <a:ext cx="5151773" cy="830997"/>
          </a:xfrm>
          <a:prstGeom prst="rect">
            <a:avLst/>
          </a:prstGeom>
        </p:spPr>
        <p:txBody>
          <a:bodyPr wrap="square">
            <a:spAutoFit/>
          </a:bodyPr>
          <a:lstStyle/>
          <a:p>
            <a:r>
              <a:rPr lang="en-GB" sz="2400">
                <a:latin typeface="Century Gothic" panose="020B0502020202020204" pitchFamily="34" charset="0"/>
              </a:rPr>
              <a:t>To calculate the gradient we use the equation:</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93E13E2-BDB5-A74F-99DC-C94E9C7030DC}"/>
                  </a:ext>
                </a:extLst>
              </p:cNvPr>
              <p:cNvSpPr txBox="1"/>
              <p:nvPr/>
            </p:nvSpPr>
            <p:spPr>
              <a:xfrm>
                <a:off x="3260920" y="5737732"/>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𝑥</m:t>
                      </m:r>
                    </m:oMath>
                  </m:oMathPara>
                </a14:m>
                <a:endParaRPr lang="en-GB" sz="2400">
                  <a:latin typeface="Century Gothic" panose="020B0502020202020204" pitchFamily="34" charset="0"/>
                </a:endParaRPr>
              </a:p>
            </p:txBody>
          </p:sp>
        </mc:Choice>
        <mc:Fallback xmlns="">
          <p:sp>
            <p:nvSpPr>
              <p:cNvPr id="27" name="TextBox 26">
                <a:extLst>
                  <a:ext uri="{FF2B5EF4-FFF2-40B4-BE49-F238E27FC236}">
                    <a16:creationId xmlns:a16="http://schemas.microsoft.com/office/drawing/2014/main" id="{693E13E2-BDB5-A74F-99DC-C94E9C7030DC}"/>
                  </a:ext>
                </a:extLst>
              </p:cNvPr>
              <p:cNvSpPr txBox="1">
                <a:spLocks noRot="1" noChangeAspect="1" noMove="1" noResize="1" noEditPoints="1" noAdjustHandles="1" noChangeArrowheads="1" noChangeShapeType="1" noTextEdit="1"/>
              </p:cNvSpPr>
              <p:nvPr/>
            </p:nvSpPr>
            <p:spPr>
              <a:xfrm>
                <a:off x="3260920" y="5737732"/>
                <a:ext cx="478310" cy="46166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D965A9-4FE9-894A-845E-7F754D514B95}"/>
                  </a:ext>
                </a:extLst>
              </p:cNvPr>
              <p:cNvSpPr txBox="1"/>
              <p:nvPr/>
            </p:nvSpPr>
            <p:spPr>
              <a:xfrm>
                <a:off x="295728" y="3258575"/>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𝑦</m:t>
                      </m:r>
                    </m:oMath>
                  </m:oMathPara>
                </a14:m>
                <a:endParaRPr lang="en-GB" sz="2400">
                  <a:latin typeface="Century Gothic" panose="020B0502020202020204" pitchFamily="34" charset="0"/>
                </a:endParaRPr>
              </a:p>
            </p:txBody>
          </p:sp>
        </mc:Choice>
        <mc:Fallback xmlns="">
          <p:sp>
            <p:nvSpPr>
              <p:cNvPr id="28" name="TextBox 27">
                <a:extLst>
                  <a:ext uri="{FF2B5EF4-FFF2-40B4-BE49-F238E27FC236}">
                    <a16:creationId xmlns:a16="http://schemas.microsoft.com/office/drawing/2014/main" id="{AAD965A9-4FE9-894A-845E-7F754D514B95}"/>
                  </a:ext>
                </a:extLst>
              </p:cNvPr>
              <p:cNvSpPr txBox="1">
                <a:spLocks noRot="1" noChangeAspect="1" noMove="1" noResize="1" noEditPoints="1" noAdjustHandles="1" noChangeArrowheads="1" noChangeShapeType="1" noTextEdit="1"/>
              </p:cNvSpPr>
              <p:nvPr/>
            </p:nvSpPr>
            <p:spPr>
              <a:xfrm>
                <a:off x="295728" y="3258575"/>
                <a:ext cx="478310" cy="461665"/>
              </a:xfrm>
              <a:prstGeom prst="rect">
                <a:avLst/>
              </a:prstGeom>
              <a:blipFill>
                <a:blip r:embed="rId5"/>
                <a:stretch>
                  <a:fillRect b="-10811"/>
                </a:stretch>
              </a:blipFill>
            </p:spPr>
            <p:txBody>
              <a:bodyPr/>
              <a:lstStyle/>
              <a:p>
                <a:r>
                  <a:rPr lang="en-GB">
                    <a:noFill/>
                  </a:rPr>
                  <a:t> </a:t>
                </a:r>
              </a:p>
            </p:txBody>
          </p:sp>
        </mc:Fallback>
      </mc:AlternateContent>
      <p:sp>
        <p:nvSpPr>
          <p:cNvPr id="35" name="TextBox 34">
            <a:extLst>
              <a:ext uri="{FF2B5EF4-FFF2-40B4-BE49-F238E27FC236}">
                <a16:creationId xmlns:a16="http://schemas.microsoft.com/office/drawing/2014/main" id="{DD48C623-4D8C-1B43-AECB-DD0AD90F8E51}"/>
              </a:ext>
            </a:extLst>
          </p:cNvPr>
          <p:cNvSpPr txBox="1"/>
          <p:nvPr/>
        </p:nvSpPr>
        <p:spPr>
          <a:xfrm>
            <a:off x="1488560" y="2608730"/>
            <a:ext cx="479591" cy="584775"/>
          </a:xfrm>
          <a:prstGeom prst="rect">
            <a:avLst/>
          </a:prstGeom>
          <a:noFill/>
        </p:spPr>
        <p:txBody>
          <a:bodyPr wrap="square" rtlCol="0">
            <a:spAutoFit/>
          </a:bodyPr>
          <a:lstStyle/>
          <a:p>
            <a:r>
              <a:rPr lang="en-GB" sz="3200">
                <a:latin typeface="Century Gothic" panose="020B0502020202020204" pitchFamily="34" charset="0"/>
              </a:rPr>
              <a:t>A</a:t>
            </a:r>
          </a:p>
        </p:txBody>
      </p:sp>
      <p:sp>
        <p:nvSpPr>
          <p:cNvPr id="36" name="TextBox 35">
            <a:extLst>
              <a:ext uri="{FF2B5EF4-FFF2-40B4-BE49-F238E27FC236}">
                <a16:creationId xmlns:a16="http://schemas.microsoft.com/office/drawing/2014/main" id="{ACA54680-5810-B546-819A-7957EAFF3D7B}"/>
              </a:ext>
            </a:extLst>
          </p:cNvPr>
          <p:cNvSpPr txBox="1"/>
          <p:nvPr/>
        </p:nvSpPr>
        <p:spPr>
          <a:xfrm>
            <a:off x="3738589" y="4390566"/>
            <a:ext cx="479591" cy="584775"/>
          </a:xfrm>
          <a:prstGeom prst="rect">
            <a:avLst/>
          </a:prstGeom>
          <a:noFill/>
        </p:spPr>
        <p:txBody>
          <a:bodyPr wrap="square" rtlCol="0">
            <a:spAutoFit/>
          </a:bodyPr>
          <a:lstStyle/>
          <a:p>
            <a:r>
              <a:rPr lang="en-GB" sz="3200">
                <a:latin typeface="Century Gothic" panose="020B0502020202020204" pitchFamily="34" charset="0"/>
              </a:rPr>
              <a:t>B</a:t>
            </a:r>
          </a:p>
        </p:txBody>
      </p:sp>
      <p:sp>
        <p:nvSpPr>
          <p:cNvPr id="37" name="TextBox 36">
            <a:extLst>
              <a:ext uri="{FF2B5EF4-FFF2-40B4-BE49-F238E27FC236}">
                <a16:creationId xmlns:a16="http://schemas.microsoft.com/office/drawing/2014/main" id="{C3AB4179-8ED5-F44A-B8A9-0F4F54D745A6}"/>
              </a:ext>
            </a:extLst>
          </p:cNvPr>
          <p:cNvSpPr txBox="1"/>
          <p:nvPr/>
        </p:nvSpPr>
        <p:spPr>
          <a:xfrm>
            <a:off x="1728356" y="2955635"/>
            <a:ext cx="327924" cy="369332"/>
          </a:xfrm>
          <a:prstGeom prst="rect">
            <a:avLst/>
          </a:prstGeom>
          <a:noFill/>
        </p:spPr>
        <p:txBody>
          <a:bodyPr wrap="square" rtlCol="0">
            <a:spAutoFit/>
          </a:bodyPr>
          <a:lstStyle/>
          <a:p>
            <a:r>
              <a:rPr lang="en-GB">
                <a:latin typeface="Century Gothic" panose="020B0502020202020204" pitchFamily="34" charset="0"/>
              </a:rPr>
              <a:t>x</a:t>
            </a:r>
          </a:p>
        </p:txBody>
      </p:sp>
      <p:sp>
        <p:nvSpPr>
          <p:cNvPr id="38" name="TextBox 37">
            <a:extLst>
              <a:ext uri="{FF2B5EF4-FFF2-40B4-BE49-F238E27FC236}">
                <a16:creationId xmlns:a16="http://schemas.microsoft.com/office/drawing/2014/main" id="{176F8DBB-308D-D340-A3E3-9D6E10440FB9}"/>
              </a:ext>
            </a:extLst>
          </p:cNvPr>
          <p:cNvSpPr txBox="1"/>
          <p:nvPr/>
        </p:nvSpPr>
        <p:spPr>
          <a:xfrm>
            <a:off x="3528774" y="4465302"/>
            <a:ext cx="327924" cy="369332"/>
          </a:xfrm>
          <a:prstGeom prst="rect">
            <a:avLst/>
          </a:prstGeom>
          <a:noFill/>
        </p:spPr>
        <p:txBody>
          <a:bodyPr wrap="square" rtlCol="0">
            <a:spAutoFit/>
          </a:bodyPr>
          <a:lstStyle/>
          <a:p>
            <a:r>
              <a:rPr lang="en-GB">
                <a:latin typeface="Century Gothic" panose="020B0502020202020204" pitchFamily="34" charset="0"/>
              </a:rPr>
              <a:t>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2B37120-5F69-5147-A867-B8DBD8D4D34D}"/>
                  </a:ext>
                </a:extLst>
              </p:cNvPr>
              <p:cNvSpPr txBox="1"/>
              <p:nvPr/>
            </p:nvSpPr>
            <p:spPr>
              <a:xfrm>
                <a:off x="6500230" y="1384356"/>
                <a:ext cx="2297617" cy="892873"/>
              </a:xfrm>
              <a:prstGeom prst="rect">
                <a:avLst/>
              </a:prstGeom>
              <a:noFill/>
            </p:spPr>
            <p:txBody>
              <a:bodyPr wrap="none" rtlCol="0">
                <a:spAutoFit/>
              </a:bodyPr>
              <a:lstStyle/>
              <a:p>
                <a:r>
                  <a:rPr lang="en-GB" sz="2400">
                    <a:latin typeface="Century Gothic" panose="020B0502020202020204" pitchFamily="34" charset="0"/>
                    <a:ea typeface="Cambria Math" panose="02040503050406030204" pitchFamily="18" charset="0"/>
                  </a:rPr>
                  <a:t>Gradient = </a:t>
                </a:r>
                <a14:m>
                  <m:oMath xmlns:m="http://schemas.openxmlformats.org/officeDocument/2006/math">
                    <m:f>
                      <m:fPr>
                        <m:ctrlPr>
                          <a:rPr lang="en-GB" sz="3600" b="0" i="1" smtClean="0">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𝑦</m:t>
                        </m:r>
                      </m:num>
                      <m:den>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den>
                    </m:f>
                  </m:oMath>
                </a14:m>
                <a:endParaRPr lang="en-GB" sz="2800">
                  <a:latin typeface="Century Gothic" panose="020B0502020202020204" pitchFamily="34" charset="0"/>
                </a:endParaRPr>
              </a:p>
            </p:txBody>
          </p:sp>
        </mc:Choice>
        <mc:Fallback xmlns="">
          <p:sp>
            <p:nvSpPr>
              <p:cNvPr id="2" name="TextBox 1">
                <a:extLst>
                  <a:ext uri="{FF2B5EF4-FFF2-40B4-BE49-F238E27FC236}">
                    <a16:creationId xmlns:a16="http://schemas.microsoft.com/office/drawing/2014/main" id="{B2B37120-5F69-5147-A867-B8DBD8D4D34D}"/>
                  </a:ext>
                </a:extLst>
              </p:cNvPr>
              <p:cNvSpPr txBox="1">
                <a:spLocks noRot="1" noChangeAspect="1" noMove="1" noResize="1" noEditPoints="1" noAdjustHandles="1" noChangeArrowheads="1" noChangeShapeType="1" noTextEdit="1"/>
              </p:cNvSpPr>
              <p:nvPr/>
            </p:nvSpPr>
            <p:spPr>
              <a:xfrm>
                <a:off x="6500230" y="1384356"/>
                <a:ext cx="2297617" cy="892873"/>
              </a:xfrm>
              <a:prstGeom prst="rect">
                <a:avLst/>
              </a:prstGeom>
              <a:blipFill>
                <a:blip r:embed="rId6"/>
                <a:stretch>
                  <a:fillRect l="-3846" b="-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A924C44-8B79-4349-9AB4-A0019BEE3EF6}"/>
                  </a:ext>
                </a:extLst>
              </p:cNvPr>
              <p:cNvSpPr/>
              <p:nvPr/>
            </p:nvSpPr>
            <p:spPr>
              <a:xfrm>
                <a:off x="7323882" y="2402904"/>
                <a:ext cx="2513810" cy="892873"/>
              </a:xfrm>
              <a:prstGeom prst="rect">
                <a:avLst/>
              </a:prstGeom>
            </p:spPr>
            <p:txBody>
              <a:bodyPr wrap="square">
                <a:spAutoFit/>
              </a:bodyPr>
              <a:lstStyle/>
              <a:p>
                <a14:m>
                  <m:oMath xmlns:m="http://schemas.openxmlformats.org/officeDocument/2006/math">
                    <m:f>
                      <m:fPr>
                        <m:ctrlPr>
                          <a:rPr lang="en-GB" sz="3600" i="1" smtClean="0">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𝑦</m:t>
                        </m:r>
                      </m:num>
                      <m:den>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𝑥</m:t>
                        </m:r>
                      </m:den>
                    </m:f>
                  </m:oMath>
                </a14:m>
                <a:r>
                  <a:rPr lang="en-GB" sz="3600"/>
                  <a:t> = </a:t>
                </a:r>
                <a14:m>
                  <m:oMath xmlns:m="http://schemas.openxmlformats.org/officeDocument/2006/math">
                    <m:f>
                      <m:fPr>
                        <m:ctrlPr>
                          <a:rPr lang="en-GB" sz="3600" i="1">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𝑦</m:t>
                        </m:r>
                        <m:r>
                          <a:rPr lang="en-GB" sz="3600" b="0" i="1" baseline="-25000" smtClean="0">
                            <a:latin typeface="Cambria Math" panose="02040503050406030204" pitchFamily="18" charset="0"/>
                            <a:ea typeface="Cambria Math" panose="02040503050406030204" pitchFamily="18" charset="0"/>
                          </a:rPr>
                          <m:t>2</m:t>
                        </m:r>
                        <m:r>
                          <a:rPr lang="en-GB" sz="3600" b="0" i="1" smtClean="0">
                            <a:latin typeface="Cambria Math" panose="02040503050406030204" pitchFamily="18" charset="0"/>
                            <a:ea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𝑦</m:t>
                        </m:r>
                        <m:r>
                          <a:rPr lang="en-GB" sz="3600" b="0" i="1" baseline="-25000" smtClean="0">
                            <a:latin typeface="Cambria Math" panose="02040503050406030204" pitchFamily="18" charset="0"/>
                            <a:ea typeface="Cambria Math" panose="02040503050406030204" pitchFamily="18" charset="0"/>
                          </a:rPr>
                          <m:t>1</m:t>
                        </m:r>
                      </m:num>
                      <m:den>
                        <m:r>
                          <a:rPr lang="en-GB" sz="3600" b="0" i="1" smtClean="0">
                            <a:latin typeface="Cambria Math" panose="02040503050406030204" pitchFamily="18" charset="0"/>
                            <a:ea typeface="Cambria Math" panose="02040503050406030204" pitchFamily="18" charset="0"/>
                          </a:rPr>
                          <m:t>𝑥</m:t>
                        </m:r>
                        <m:r>
                          <a:rPr lang="en-GB" sz="3600" b="0" i="1" baseline="-25000" smtClean="0">
                            <a:latin typeface="Cambria Math" panose="02040503050406030204" pitchFamily="18" charset="0"/>
                            <a:ea typeface="Cambria Math" panose="02040503050406030204" pitchFamily="18" charset="0"/>
                          </a:rPr>
                          <m:t>2</m:t>
                        </m:r>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r>
                          <a:rPr lang="en-GB" sz="3600" b="0" i="1" baseline="-25000" smtClean="0">
                            <a:latin typeface="Cambria Math" panose="02040503050406030204" pitchFamily="18" charset="0"/>
                            <a:ea typeface="Cambria Math" panose="02040503050406030204" pitchFamily="18" charset="0"/>
                          </a:rPr>
                          <m:t>1</m:t>
                        </m:r>
                      </m:den>
                    </m:f>
                  </m:oMath>
                </a14:m>
                <a:endParaRPr lang="en-GB" sz="3600"/>
              </a:p>
            </p:txBody>
          </p:sp>
        </mc:Choice>
        <mc:Fallback xmlns="">
          <p:sp>
            <p:nvSpPr>
              <p:cNvPr id="3" name="Rectangle 2">
                <a:extLst>
                  <a:ext uri="{FF2B5EF4-FFF2-40B4-BE49-F238E27FC236}">
                    <a16:creationId xmlns:a16="http://schemas.microsoft.com/office/drawing/2014/main" id="{FA924C44-8B79-4349-9AB4-A0019BEE3EF6}"/>
                  </a:ext>
                </a:extLst>
              </p:cNvPr>
              <p:cNvSpPr>
                <a:spLocks noRot="1" noChangeAspect="1" noMove="1" noResize="1" noEditPoints="1" noAdjustHandles="1" noChangeArrowheads="1" noChangeShapeType="1" noTextEdit="1"/>
              </p:cNvSpPr>
              <p:nvPr/>
            </p:nvSpPr>
            <p:spPr>
              <a:xfrm>
                <a:off x="7323882" y="2402904"/>
                <a:ext cx="2513810" cy="892873"/>
              </a:xfrm>
              <a:prstGeom prst="rect">
                <a:avLst/>
              </a:prstGeom>
              <a:blipFill>
                <a:blip r:embed="rId7"/>
                <a:stretch>
                  <a:fillRect l="-1005" t="-1408" b="-126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D6EC7D76-5C0D-7E49-9201-4E2CC1CAD353}"/>
                  </a:ext>
                </a:extLst>
              </p:cNvPr>
              <p:cNvSpPr/>
              <p:nvPr/>
            </p:nvSpPr>
            <p:spPr>
              <a:xfrm>
                <a:off x="6516748" y="3485149"/>
                <a:ext cx="3619144" cy="795795"/>
              </a:xfrm>
              <a:prstGeom prst="rect">
                <a:avLst/>
              </a:prstGeom>
            </p:spPr>
            <p:txBody>
              <a:bodyPr wrap="square">
                <a:spAutoFit/>
              </a:bodyPr>
              <a:lstStyle/>
              <a:p>
                <a:r>
                  <a:rPr lang="en-GB" sz="2400">
                    <a:latin typeface="Century Gothic" panose="020B0502020202020204" pitchFamily="34" charset="0"/>
                  </a:rPr>
                  <a:t>Gradient = </a:t>
                </a:r>
                <a14:m>
                  <m:oMath xmlns:m="http://schemas.openxmlformats.org/officeDocument/2006/math">
                    <m:f>
                      <m:fPr>
                        <m:ctrlPr>
                          <a:rPr lang="en-GB" sz="3200" i="1">
                            <a:latin typeface="Cambria Math" panose="02040503050406030204" pitchFamily="18" charset="0"/>
                            <a:ea typeface="Cambria Math" panose="02040503050406030204" pitchFamily="18" charset="0"/>
                          </a:rPr>
                        </m:ctrlPr>
                      </m:fPr>
                      <m:num>
                        <m:r>
                          <a:rPr lang="en-GB" sz="3200" b="0" i="1" smtClean="0">
                            <a:latin typeface="Cambria Math" panose="02040503050406030204" pitchFamily="18" charset="0"/>
                            <a:ea typeface="Cambria Math" panose="02040503050406030204" pitchFamily="18" charset="0"/>
                          </a:rPr>
                          <m:t>1 − 3</m:t>
                        </m:r>
                      </m:num>
                      <m:den>
                        <m:r>
                          <a:rPr lang="en-GB" sz="3200" b="0" i="1" smtClean="0">
                            <a:latin typeface="Cambria Math" panose="02040503050406030204" pitchFamily="18" charset="0"/>
                            <a:ea typeface="Cambria Math" panose="02040503050406030204" pitchFamily="18" charset="0"/>
                          </a:rPr>
                          <m:t>3 −1</m:t>
                        </m:r>
                      </m:den>
                    </m:f>
                  </m:oMath>
                </a14:m>
                <a:endParaRPr lang="en-GB" sz="2400">
                  <a:latin typeface="Century Gothic" panose="020B0502020202020204" pitchFamily="34" charset="0"/>
                </a:endParaRPr>
              </a:p>
            </p:txBody>
          </p:sp>
        </mc:Choice>
        <mc:Fallback xmlns="">
          <p:sp>
            <p:nvSpPr>
              <p:cNvPr id="16" name="Rectangle 15">
                <a:extLst>
                  <a:ext uri="{FF2B5EF4-FFF2-40B4-BE49-F238E27FC236}">
                    <a16:creationId xmlns:a16="http://schemas.microsoft.com/office/drawing/2014/main" id="{D6EC7D76-5C0D-7E49-9201-4E2CC1CAD353}"/>
                  </a:ext>
                </a:extLst>
              </p:cNvPr>
              <p:cNvSpPr>
                <a:spLocks noRot="1" noChangeAspect="1" noMove="1" noResize="1" noEditPoints="1" noAdjustHandles="1" noChangeArrowheads="1" noChangeShapeType="1" noTextEdit="1"/>
              </p:cNvSpPr>
              <p:nvPr/>
            </p:nvSpPr>
            <p:spPr>
              <a:xfrm>
                <a:off x="6516748" y="3485149"/>
                <a:ext cx="3619144" cy="795795"/>
              </a:xfrm>
              <a:prstGeom prst="rect">
                <a:avLst/>
              </a:prstGeom>
              <a:blipFill>
                <a:blip r:embed="rId8"/>
                <a:stretch>
                  <a:fillRect l="-2797" t="-1587" b="-19048"/>
                </a:stretch>
              </a:blipFill>
            </p:spPr>
            <p:txBody>
              <a:bodyPr/>
              <a:lstStyle/>
              <a:p>
                <a:r>
                  <a:rPr lang="en-GB">
                    <a:noFill/>
                  </a:rPr>
                  <a:t> </a:t>
                </a:r>
              </a:p>
            </p:txBody>
          </p:sp>
        </mc:Fallback>
      </mc:AlternateContent>
      <p:sp>
        <p:nvSpPr>
          <p:cNvPr id="17" name="TextBox 16">
            <a:extLst>
              <a:ext uri="{FF2B5EF4-FFF2-40B4-BE49-F238E27FC236}">
                <a16:creationId xmlns:a16="http://schemas.microsoft.com/office/drawing/2014/main" id="{161BB19B-1497-0D40-B892-2D8B44B48C0A}"/>
              </a:ext>
            </a:extLst>
          </p:cNvPr>
          <p:cNvSpPr txBox="1"/>
          <p:nvPr/>
        </p:nvSpPr>
        <p:spPr>
          <a:xfrm>
            <a:off x="1460869" y="3302201"/>
            <a:ext cx="837089" cy="461665"/>
          </a:xfrm>
          <a:prstGeom prst="rect">
            <a:avLst/>
          </a:prstGeom>
          <a:noFill/>
        </p:spPr>
        <p:txBody>
          <a:bodyPr wrap="none" rtlCol="0">
            <a:spAutoFit/>
          </a:bodyPr>
          <a:lstStyle/>
          <a:p>
            <a:r>
              <a:rPr lang="en-GB" sz="2400">
                <a:latin typeface="Century Gothic" panose="020B0502020202020204" pitchFamily="34" charset="0"/>
              </a:rPr>
              <a:t>(1,3)</a:t>
            </a:r>
          </a:p>
        </p:txBody>
      </p:sp>
      <p:sp>
        <p:nvSpPr>
          <p:cNvPr id="18" name="TextBox 17">
            <a:extLst>
              <a:ext uri="{FF2B5EF4-FFF2-40B4-BE49-F238E27FC236}">
                <a16:creationId xmlns:a16="http://schemas.microsoft.com/office/drawing/2014/main" id="{0C4DF4E0-78E4-3145-924E-6AE0A22A7697}"/>
              </a:ext>
            </a:extLst>
          </p:cNvPr>
          <p:cNvSpPr txBox="1"/>
          <p:nvPr/>
        </p:nvSpPr>
        <p:spPr>
          <a:xfrm>
            <a:off x="3500075" y="4819344"/>
            <a:ext cx="837089" cy="461665"/>
          </a:xfrm>
          <a:prstGeom prst="rect">
            <a:avLst/>
          </a:prstGeom>
          <a:noFill/>
        </p:spPr>
        <p:txBody>
          <a:bodyPr wrap="none" rtlCol="0">
            <a:spAutoFit/>
          </a:bodyPr>
          <a:lstStyle/>
          <a:p>
            <a:r>
              <a:rPr lang="en-GB" sz="2400">
                <a:latin typeface="Century Gothic" panose="020B0502020202020204" pitchFamily="34" charset="0"/>
              </a:rPr>
              <a:t>(3,1)</a:t>
            </a:r>
          </a:p>
        </p:txBody>
      </p: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0266E1B-083C-3B42-8B83-E53E88AAA015}"/>
                  </a:ext>
                </a:extLst>
              </p:cNvPr>
              <p:cNvSpPr/>
              <p:nvPr/>
            </p:nvSpPr>
            <p:spPr>
              <a:xfrm>
                <a:off x="6516748" y="4390566"/>
                <a:ext cx="2974283" cy="832344"/>
              </a:xfrm>
              <a:prstGeom prst="rect">
                <a:avLst/>
              </a:prstGeom>
            </p:spPr>
            <p:txBody>
              <a:bodyPr wrap="square">
                <a:spAutoFit/>
              </a:bodyPr>
              <a:lstStyle/>
              <a:p>
                <a:r>
                  <a:rPr lang="en-GB" sz="2400">
                    <a:latin typeface="Century Gothic" panose="020B0502020202020204" pitchFamily="34" charset="0"/>
                  </a:rPr>
                  <a:t>Gradient = </a:t>
                </a:r>
                <a14:m>
                  <m:oMath xmlns:m="http://schemas.openxmlformats.org/officeDocument/2006/math">
                    <m:f>
                      <m:fPr>
                        <m:ctrlPr>
                          <a:rPr lang="en-GB" sz="3200" i="1">
                            <a:latin typeface="Cambria Math" panose="02040503050406030204" pitchFamily="18" charset="0"/>
                            <a:ea typeface="Cambria Math" panose="02040503050406030204" pitchFamily="18" charset="0"/>
                          </a:rPr>
                        </m:ctrlPr>
                      </m:fPr>
                      <m:num>
                        <m:r>
                          <a:rPr lang="en-GB" sz="3200" b="0" i="1" smtClean="0">
                            <a:latin typeface="Cambria Math" panose="02040503050406030204" pitchFamily="18" charset="0"/>
                            <a:ea typeface="Cambria Math" panose="02040503050406030204" pitchFamily="18" charset="0"/>
                          </a:rPr>
                          <m:t>(−2)</m:t>
                        </m:r>
                      </m:num>
                      <m:den>
                        <m:r>
                          <a:rPr lang="en-GB" sz="3200" b="0" i="1" smtClean="0">
                            <a:latin typeface="Cambria Math" panose="02040503050406030204" pitchFamily="18" charset="0"/>
                            <a:ea typeface="Cambria Math" panose="02040503050406030204" pitchFamily="18" charset="0"/>
                          </a:rPr>
                          <m:t>2</m:t>
                        </m:r>
                      </m:den>
                    </m:f>
                  </m:oMath>
                </a14:m>
                <a:endParaRPr lang="en-GB" sz="2400">
                  <a:latin typeface="Century Gothic" panose="020B0502020202020204" pitchFamily="34" charset="0"/>
                </a:endParaRPr>
              </a:p>
            </p:txBody>
          </p:sp>
        </mc:Choice>
        <mc:Fallback xmlns="">
          <p:sp>
            <p:nvSpPr>
              <p:cNvPr id="20" name="Rectangle 19">
                <a:extLst>
                  <a:ext uri="{FF2B5EF4-FFF2-40B4-BE49-F238E27FC236}">
                    <a16:creationId xmlns:a16="http://schemas.microsoft.com/office/drawing/2014/main" id="{40266E1B-083C-3B42-8B83-E53E88AAA015}"/>
                  </a:ext>
                </a:extLst>
              </p:cNvPr>
              <p:cNvSpPr>
                <a:spLocks noRot="1" noChangeAspect="1" noMove="1" noResize="1" noEditPoints="1" noAdjustHandles="1" noChangeArrowheads="1" noChangeShapeType="1" noTextEdit="1"/>
              </p:cNvSpPr>
              <p:nvPr/>
            </p:nvSpPr>
            <p:spPr>
              <a:xfrm>
                <a:off x="6516748" y="4390566"/>
                <a:ext cx="2974283" cy="832344"/>
              </a:xfrm>
              <a:prstGeom prst="rect">
                <a:avLst/>
              </a:prstGeom>
              <a:blipFill>
                <a:blip r:embed="rId9"/>
                <a:stretch>
                  <a:fillRect l="-3404" b="-2985"/>
                </a:stretch>
              </a:blipFill>
            </p:spPr>
            <p:txBody>
              <a:bodyPr/>
              <a:lstStyle/>
              <a:p>
                <a:r>
                  <a:rPr lang="en-GB">
                    <a:noFill/>
                  </a:rPr>
                  <a:t> </a:t>
                </a:r>
              </a:p>
            </p:txBody>
          </p:sp>
        </mc:Fallback>
      </mc:AlternateContent>
      <p:sp>
        <p:nvSpPr>
          <p:cNvPr id="21" name="Rectangle 20">
            <a:extLst>
              <a:ext uri="{FF2B5EF4-FFF2-40B4-BE49-F238E27FC236}">
                <a16:creationId xmlns:a16="http://schemas.microsoft.com/office/drawing/2014/main" id="{1F54BED6-C805-DD4E-BEE1-61C0F02D9A18}"/>
              </a:ext>
            </a:extLst>
          </p:cNvPr>
          <p:cNvSpPr/>
          <p:nvPr/>
        </p:nvSpPr>
        <p:spPr>
          <a:xfrm>
            <a:off x="6516748" y="5439278"/>
            <a:ext cx="2974283" cy="461665"/>
          </a:xfrm>
          <a:prstGeom prst="rect">
            <a:avLst/>
          </a:prstGeom>
        </p:spPr>
        <p:txBody>
          <a:bodyPr wrap="square">
            <a:spAutoFit/>
          </a:bodyPr>
          <a:lstStyle/>
          <a:p>
            <a:r>
              <a:rPr lang="en-GB" sz="2400">
                <a:latin typeface="Century Gothic" panose="020B0502020202020204" pitchFamily="34" charset="0"/>
              </a:rPr>
              <a:t>Gradient = -1</a:t>
            </a:r>
          </a:p>
        </p:txBody>
      </p:sp>
    </p:spTree>
    <p:extLst>
      <p:ext uri="{BB962C8B-B14F-4D97-AF65-F5344CB8AC3E}">
        <p14:creationId xmlns:p14="http://schemas.microsoft.com/office/powerpoint/2010/main" val="205363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5" grpId="0"/>
      <p:bldP spid="36" grpId="0"/>
      <p:bldP spid="37" grpId="0"/>
      <p:bldP spid="38" grpId="0"/>
      <p:bldP spid="3" grpId="0"/>
      <p:bldP spid="16" grpId="0"/>
      <p:bldP spid="17" grpId="0"/>
      <p:bldP spid="18"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18F324B7-356F-8D47-BC90-87AEE6A52850}"/>
              </a:ext>
            </a:extLst>
          </p:cNvPr>
          <p:cNvGraphicFramePr/>
          <p:nvPr/>
        </p:nvGraphicFramePr>
        <p:xfrm>
          <a:off x="540000" y="1463829"/>
          <a:ext cx="5151772" cy="4504736"/>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9DEC08F2-2895-47A4-BAB9-7FCF5B8E88D1}"/>
              </a:ext>
            </a:extLst>
          </p:cNvPr>
          <p:cNvCxnSpPr>
            <a:cxnSpLocks/>
          </p:cNvCxnSpPr>
          <p:nvPr/>
        </p:nvCxnSpPr>
        <p:spPr>
          <a:xfrm flipV="1">
            <a:off x="1879413" y="3872562"/>
            <a:ext cx="2684793" cy="152160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687F0370-F879-3642-A012-4DEB71A7C570}"/>
              </a:ext>
            </a:extLst>
          </p:cNvPr>
          <p:cNvSpPr>
            <a:spLocks noGrp="1"/>
          </p:cNvSpPr>
          <p:nvPr>
            <p:ph type="title"/>
          </p:nvPr>
        </p:nvSpPr>
        <p:spPr/>
        <p:txBody>
          <a:bodyPr/>
          <a:lstStyle/>
          <a:p>
            <a:r>
              <a:rPr lang="en-GB">
                <a:latin typeface="Century Gothic" panose="020B0502020202020204" pitchFamily="34" charset="0"/>
              </a:rPr>
              <a:t>Finding the gradient</a:t>
            </a:r>
          </a:p>
        </p:txBody>
      </p:sp>
      <p:sp>
        <p:nvSpPr>
          <p:cNvPr id="12" name="Rectangle 11">
            <a:extLst>
              <a:ext uri="{FF2B5EF4-FFF2-40B4-BE49-F238E27FC236}">
                <a16:creationId xmlns:a16="http://schemas.microsoft.com/office/drawing/2014/main" id="{0653430A-6F7D-AB46-A60E-462C66218A0C}"/>
              </a:ext>
            </a:extLst>
          </p:cNvPr>
          <p:cNvSpPr/>
          <p:nvPr/>
        </p:nvSpPr>
        <p:spPr>
          <a:xfrm>
            <a:off x="6008227" y="1633953"/>
            <a:ext cx="5151773" cy="461665"/>
          </a:xfrm>
          <a:prstGeom prst="rect">
            <a:avLst/>
          </a:prstGeom>
        </p:spPr>
        <p:txBody>
          <a:bodyPr wrap="square">
            <a:spAutoFit/>
          </a:bodyPr>
          <a:lstStyle/>
          <a:p>
            <a:r>
              <a:rPr lang="en-GB" sz="2400">
                <a:latin typeface="Century Gothic" panose="020B0502020202020204" pitchFamily="34" charset="0"/>
              </a:rPr>
              <a:t>What is the gradient of this line?</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93E13E2-BDB5-A74F-99DC-C94E9C7030DC}"/>
                  </a:ext>
                </a:extLst>
              </p:cNvPr>
              <p:cNvSpPr txBox="1"/>
              <p:nvPr/>
            </p:nvSpPr>
            <p:spPr>
              <a:xfrm>
                <a:off x="3260920" y="5737732"/>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𝑥</m:t>
                      </m:r>
                    </m:oMath>
                  </m:oMathPara>
                </a14:m>
                <a:endParaRPr lang="en-GB" sz="2400">
                  <a:latin typeface="Century Gothic" panose="020B0502020202020204" pitchFamily="34" charset="0"/>
                </a:endParaRPr>
              </a:p>
            </p:txBody>
          </p:sp>
        </mc:Choice>
        <mc:Fallback xmlns="">
          <p:sp>
            <p:nvSpPr>
              <p:cNvPr id="27" name="TextBox 26">
                <a:extLst>
                  <a:ext uri="{FF2B5EF4-FFF2-40B4-BE49-F238E27FC236}">
                    <a16:creationId xmlns:a16="http://schemas.microsoft.com/office/drawing/2014/main" id="{693E13E2-BDB5-A74F-99DC-C94E9C7030DC}"/>
                  </a:ext>
                </a:extLst>
              </p:cNvPr>
              <p:cNvSpPr txBox="1">
                <a:spLocks noRot="1" noChangeAspect="1" noMove="1" noResize="1" noEditPoints="1" noAdjustHandles="1" noChangeArrowheads="1" noChangeShapeType="1" noTextEdit="1"/>
              </p:cNvSpPr>
              <p:nvPr/>
            </p:nvSpPr>
            <p:spPr>
              <a:xfrm>
                <a:off x="3260920" y="5737732"/>
                <a:ext cx="478310" cy="46166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D965A9-4FE9-894A-845E-7F754D514B95}"/>
                  </a:ext>
                </a:extLst>
              </p:cNvPr>
              <p:cNvSpPr txBox="1"/>
              <p:nvPr/>
            </p:nvSpPr>
            <p:spPr>
              <a:xfrm>
                <a:off x="295728" y="3258575"/>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𝑦</m:t>
                      </m:r>
                    </m:oMath>
                  </m:oMathPara>
                </a14:m>
                <a:endParaRPr lang="en-GB" sz="2400">
                  <a:latin typeface="Century Gothic" panose="020B0502020202020204" pitchFamily="34" charset="0"/>
                </a:endParaRPr>
              </a:p>
            </p:txBody>
          </p:sp>
        </mc:Choice>
        <mc:Fallback xmlns="">
          <p:sp>
            <p:nvSpPr>
              <p:cNvPr id="28" name="TextBox 27">
                <a:extLst>
                  <a:ext uri="{FF2B5EF4-FFF2-40B4-BE49-F238E27FC236}">
                    <a16:creationId xmlns:a16="http://schemas.microsoft.com/office/drawing/2014/main" id="{AAD965A9-4FE9-894A-845E-7F754D514B95}"/>
                  </a:ext>
                </a:extLst>
              </p:cNvPr>
              <p:cNvSpPr txBox="1">
                <a:spLocks noRot="1" noChangeAspect="1" noMove="1" noResize="1" noEditPoints="1" noAdjustHandles="1" noChangeArrowheads="1" noChangeShapeType="1" noTextEdit="1"/>
              </p:cNvSpPr>
              <p:nvPr/>
            </p:nvSpPr>
            <p:spPr>
              <a:xfrm>
                <a:off x="295728" y="3258575"/>
                <a:ext cx="478310" cy="461665"/>
              </a:xfrm>
              <a:prstGeom prst="rect">
                <a:avLst/>
              </a:prstGeom>
              <a:blipFill>
                <a:blip r:embed="rId5"/>
                <a:stretch>
                  <a:fillRect b="-10811"/>
                </a:stretch>
              </a:blipFill>
            </p:spPr>
            <p:txBody>
              <a:bodyPr/>
              <a:lstStyle/>
              <a:p>
                <a:r>
                  <a:rPr lang="en-GB">
                    <a:noFill/>
                  </a:rPr>
                  <a:t> </a:t>
                </a:r>
              </a:p>
            </p:txBody>
          </p:sp>
        </mc:Fallback>
      </mc:AlternateContent>
      <p:sp>
        <p:nvSpPr>
          <p:cNvPr id="35" name="TextBox 34">
            <a:extLst>
              <a:ext uri="{FF2B5EF4-FFF2-40B4-BE49-F238E27FC236}">
                <a16:creationId xmlns:a16="http://schemas.microsoft.com/office/drawing/2014/main" id="{DD48C623-4D8C-1B43-AECB-DD0AD90F8E51}"/>
              </a:ext>
            </a:extLst>
          </p:cNvPr>
          <p:cNvSpPr txBox="1"/>
          <p:nvPr/>
        </p:nvSpPr>
        <p:spPr>
          <a:xfrm>
            <a:off x="1600801" y="4849039"/>
            <a:ext cx="479591" cy="584775"/>
          </a:xfrm>
          <a:prstGeom prst="rect">
            <a:avLst/>
          </a:prstGeom>
          <a:noFill/>
        </p:spPr>
        <p:txBody>
          <a:bodyPr wrap="square" rtlCol="0">
            <a:spAutoFit/>
          </a:bodyPr>
          <a:lstStyle/>
          <a:p>
            <a:r>
              <a:rPr lang="en-GB" sz="3200">
                <a:latin typeface="Century Gothic" panose="020B0502020202020204" pitchFamily="34" charset="0"/>
              </a:rPr>
              <a:t>A</a:t>
            </a:r>
          </a:p>
        </p:txBody>
      </p:sp>
      <p:sp>
        <p:nvSpPr>
          <p:cNvPr id="36" name="TextBox 35">
            <a:extLst>
              <a:ext uri="{FF2B5EF4-FFF2-40B4-BE49-F238E27FC236}">
                <a16:creationId xmlns:a16="http://schemas.microsoft.com/office/drawing/2014/main" id="{ACA54680-5810-B546-819A-7957EAFF3D7B}"/>
              </a:ext>
            </a:extLst>
          </p:cNvPr>
          <p:cNvSpPr txBox="1"/>
          <p:nvPr/>
        </p:nvSpPr>
        <p:spPr>
          <a:xfrm>
            <a:off x="4343331" y="3295482"/>
            <a:ext cx="479591" cy="584775"/>
          </a:xfrm>
          <a:prstGeom prst="rect">
            <a:avLst/>
          </a:prstGeom>
          <a:noFill/>
        </p:spPr>
        <p:txBody>
          <a:bodyPr wrap="square" rtlCol="0">
            <a:spAutoFit/>
          </a:bodyPr>
          <a:lstStyle/>
          <a:p>
            <a:r>
              <a:rPr lang="en-GB" sz="3200">
                <a:latin typeface="Century Gothic" panose="020B0502020202020204" pitchFamily="34" charset="0"/>
              </a:rPr>
              <a:t>B</a:t>
            </a:r>
          </a:p>
        </p:txBody>
      </p:sp>
      <p:sp>
        <p:nvSpPr>
          <p:cNvPr id="37" name="TextBox 36">
            <a:extLst>
              <a:ext uri="{FF2B5EF4-FFF2-40B4-BE49-F238E27FC236}">
                <a16:creationId xmlns:a16="http://schemas.microsoft.com/office/drawing/2014/main" id="{C3AB4179-8ED5-F44A-B8A9-0F4F54D745A6}"/>
              </a:ext>
            </a:extLst>
          </p:cNvPr>
          <p:cNvSpPr txBox="1"/>
          <p:nvPr/>
        </p:nvSpPr>
        <p:spPr>
          <a:xfrm>
            <a:off x="1728355" y="5187604"/>
            <a:ext cx="327924" cy="369332"/>
          </a:xfrm>
          <a:prstGeom prst="rect">
            <a:avLst/>
          </a:prstGeom>
          <a:noFill/>
        </p:spPr>
        <p:txBody>
          <a:bodyPr wrap="square" rtlCol="0">
            <a:spAutoFit/>
          </a:bodyPr>
          <a:lstStyle/>
          <a:p>
            <a:r>
              <a:rPr lang="en-GB">
                <a:latin typeface="Century Gothic" panose="020B0502020202020204" pitchFamily="34" charset="0"/>
              </a:rPr>
              <a:t>x</a:t>
            </a:r>
          </a:p>
        </p:txBody>
      </p:sp>
      <p:sp>
        <p:nvSpPr>
          <p:cNvPr id="38" name="TextBox 37">
            <a:extLst>
              <a:ext uri="{FF2B5EF4-FFF2-40B4-BE49-F238E27FC236}">
                <a16:creationId xmlns:a16="http://schemas.microsoft.com/office/drawing/2014/main" id="{176F8DBB-308D-D340-A3E3-9D6E10440FB9}"/>
              </a:ext>
            </a:extLst>
          </p:cNvPr>
          <p:cNvSpPr txBox="1"/>
          <p:nvPr/>
        </p:nvSpPr>
        <p:spPr>
          <a:xfrm>
            <a:off x="4412497" y="3687896"/>
            <a:ext cx="327924" cy="369332"/>
          </a:xfrm>
          <a:prstGeom prst="rect">
            <a:avLst/>
          </a:prstGeom>
          <a:noFill/>
        </p:spPr>
        <p:txBody>
          <a:bodyPr wrap="square" rtlCol="0">
            <a:spAutoFit/>
          </a:bodyPr>
          <a:lstStyle/>
          <a:p>
            <a:r>
              <a:rPr lang="en-GB">
                <a:latin typeface="Century Gothic" panose="020B0502020202020204" pitchFamily="34" charset="0"/>
              </a:rPr>
              <a:t>x</a:t>
            </a:r>
          </a:p>
        </p:txBody>
      </p:sp>
      <p:sp>
        <p:nvSpPr>
          <p:cNvPr id="17" name="TextBox 16">
            <a:extLst>
              <a:ext uri="{FF2B5EF4-FFF2-40B4-BE49-F238E27FC236}">
                <a16:creationId xmlns:a16="http://schemas.microsoft.com/office/drawing/2014/main" id="{161BB19B-1497-0D40-B892-2D8B44B48C0A}"/>
              </a:ext>
            </a:extLst>
          </p:cNvPr>
          <p:cNvSpPr txBox="1"/>
          <p:nvPr/>
        </p:nvSpPr>
        <p:spPr>
          <a:xfrm>
            <a:off x="1385340" y="4437399"/>
            <a:ext cx="837089" cy="461665"/>
          </a:xfrm>
          <a:prstGeom prst="rect">
            <a:avLst/>
          </a:prstGeom>
          <a:noFill/>
        </p:spPr>
        <p:txBody>
          <a:bodyPr wrap="none" rtlCol="0">
            <a:spAutoFit/>
          </a:bodyPr>
          <a:lstStyle/>
          <a:p>
            <a:r>
              <a:rPr lang="en-GB" sz="2400">
                <a:latin typeface="Century Gothic" panose="020B0502020202020204" pitchFamily="34" charset="0"/>
              </a:rPr>
              <a:t>(1,1)</a:t>
            </a:r>
          </a:p>
        </p:txBody>
      </p:sp>
      <p:sp>
        <p:nvSpPr>
          <p:cNvPr id="18" name="TextBox 17">
            <a:extLst>
              <a:ext uri="{FF2B5EF4-FFF2-40B4-BE49-F238E27FC236}">
                <a16:creationId xmlns:a16="http://schemas.microsoft.com/office/drawing/2014/main" id="{0C4DF4E0-78E4-3145-924E-6AE0A22A7697}"/>
              </a:ext>
            </a:extLst>
          </p:cNvPr>
          <p:cNvSpPr txBox="1"/>
          <p:nvPr/>
        </p:nvSpPr>
        <p:spPr>
          <a:xfrm>
            <a:off x="4164581" y="3935091"/>
            <a:ext cx="837089" cy="461665"/>
          </a:xfrm>
          <a:prstGeom prst="rect">
            <a:avLst/>
          </a:prstGeom>
          <a:noFill/>
        </p:spPr>
        <p:txBody>
          <a:bodyPr wrap="none" rtlCol="0">
            <a:spAutoFit/>
          </a:bodyPr>
          <a:lstStyle/>
          <a:p>
            <a:r>
              <a:rPr lang="en-GB" sz="2400">
                <a:latin typeface="Century Gothic" panose="020B0502020202020204" pitchFamily="34" charset="0"/>
              </a:rPr>
              <a:t>(4,2)</a:t>
            </a:r>
          </a:p>
        </p:txBody>
      </p:sp>
      <p:sp>
        <p:nvSpPr>
          <p:cNvPr id="6" name="TextBox 5">
            <a:extLst>
              <a:ext uri="{FF2B5EF4-FFF2-40B4-BE49-F238E27FC236}">
                <a16:creationId xmlns:a16="http://schemas.microsoft.com/office/drawing/2014/main" id="{F1C687B5-5F67-684F-9DDA-0B86D1F0BBAB}"/>
              </a:ext>
            </a:extLst>
          </p:cNvPr>
          <p:cNvSpPr txBox="1"/>
          <p:nvPr/>
        </p:nvSpPr>
        <p:spPr>
          <a:xfrm>
            <a:off x="6078554" y="2161403"/>
            <a:ext cx="1841080" cy="1569660"/>
          </a:xfrm>
          <a:prstGeom prst="rect">
            <a:avLst/>
          </a:prstGeom>
          <a:noFill/>
        </p:spPr>
        <p:txBody>
          <a:bodyPr wrap="square" rtlCol="0">
            <a:spAutoFit/>
          </a:bodyPr>
          <a:lstStyle/>
          <a:p>
            <a:pPr marL="285750" indent="-285750">
              <a:buFont typeface="Wingdings" pitchFamily="2" charset="2"/>
              <a:buChar char="q"/>
            </a:pPr>
            <a:r>
              <a:rPr lang="en-GB" sz="2400">
                <a:latin typeface="Century Gothic" panose="020B0502020202020204" pitchFamily="34" charset="0"/>
              </a:rPr>
              <a:t> A. 0.33</a:t>
            </a:r>
          </a:p>
          <a:p>
            <a:pPr marL="285750" indent="-285750">
              <a:buFont typeface="Wingdings" pitchFamily="2" charset="2"/>
              <a:buChar char="q"/>
            </a:pPr>
            <a:r>
              <a:rPr lang="en-GB" sz="2400">
                <a:latin typeface="Century Gothic" panose="020B0502020202020204" pitchFamily="34" charset="0"/>
              </a:rPr>
              <a:t> B. 3</a:t>
            </a:r>
          </a:p>
          <a:p>
            <a:pPr marL="285750" indent="-285750">
              <a:buFont typeface="Wingdings" pitchFamily="2" charset="2"/>
              <a:buChar char="q"/>
            </a:pPr>
            <a:r>
              <a:rPr lang="en-GB" sz="2400">
                <a:latin typeface="Century Gothic" panose="020B0502020202020204" pitchFamily="34" charset="0"/>
              </a:rPr>
              <a:t> C. 0.66</a:t>
            </a:r>
          </a:p>
          <a:p>
            <a:pPr marL="285750" indent="-285750">
              <a:buFont typeface="Wingdings" pitchFamily="2" charset="2"/>
              <a:buChar char="q"/>
            </a:pPr>
            <a:r>
              <a:rPr lang="en-GB" sz="2400">
                <a:latin typeface="Century Gothic" panose="020B0502020202020204" pitchFamily="34" charset="0"/>
              </a:rPr>
              <a:t> D. 2 </a:t>
            </a:r>
          </a:p>
        </p:txBody>
      </p:sp>
      <p:sp>
        <p:nvSpPr>
          <p:cNvPr id="22" name="TextBox 21">
            <a:extLst>
              <a:ext uri="{FF2B5EF4-FFF2-40B4-BE49-F238E27FC236}">
                <a16:creationId xmlns:a16="http://schemas.microsoft.com/office/drawing/2014/main" id="{6A7C3DE8-2EFC-5447-BBDA-68C17EA19882}"/>
              </a:ext>
            </a:extLst>
          </p:cNvPr>
          <p:cNvSpPr txBox="1"/>
          <p:nvPr/>
        </p:nvSpPr>
        <p:spPr>
          <a:xfrm>
            <a:off x="6078554" y="1957773"/>
            <a:ext cx="530915" cy="646331"/>
          </a:xfrm>
          <a:prstGeom prst="rect">
            <a:avLst/>
          </a:prstGeom>
          <a:noFill/>
        </p:spPr>
        <p:txBody>
          <a:bodyPr wrap="none" rtlCol="0">
            <a:spAutoFit/>
          </a:bodyPr>
          <a:lstStyle/>
          <a:p>
            <a:r>
              <a:rPr lang="en-GB" sz="3600" b="1" dirty="0">
                <a:solidFill>
                  <a:schemeClr val="accent1"/>
                </a:solidFill>
              </a:rPr>
              <a:t>✓</a:t>
            </a:r>
          </a:p>
        </p:txBody>
      </p:sp>
    </p:spTree>
    <p:extLst>
      <p:ext uri="{BB962C8B-B14F-4D97-AF65-F5344CB8AC3E}">
        <p14:creationId xmlns:p14="http://schemas.microsoft.com/office/powerpoint/2010/main" val="415832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5" grpId="0"/>
      <p:bldP spid="36" grpId="0"/>
      <p:bldP spid="37" grpId="0"/>
      <p:bldP spid="38" grpId="0"/>
      <p:bldP spid="17" grpId="0"/>
      <p:bldP spid="18"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F13BCD-B457-1349-B99E-50973733443E}"/>
              </a:ext>
            </a:extLst>
          </p:cNvPr>
          <p:cNvSpPr>
            <a:spLocks noGrp="1"/>
          </p:cNvSpPr>
          <p:nvPr>
            <p:ph type="title"/>
          </p:nvPr>
        </p:nvSpPr>
        <p:spPr/>
        <p:txBody>
          <a:bodyPr/>
          <a:lstStyle/>
          <a:p>
            <a:r>
              <a:rPr lang="en-GB">
                <a:latin typeface="Century Gothic" panose="020B0502020202020204" pitchFamily="34" charset="0"/>
              </a:rPr>
              <a:t>What does the gradient show?</a:t>
            </a:r>
          </a:p>
        </p:txBody>
      </p:sp>
      <p:graphicFrame>
        <p:nvGraphicFramePr>
          <p:cNvPr id="16" name="Chart 15">
            <a:extLst>
              <a:ext uri="{FF2B5EF4-FFF2-40B4-BE49-F238E27FC236}">
                <a16:creationId xmlns:a16="http://schemas.microsoft.com/office/drawing/2014/main" id="{0E84E768-2D84-3442-B25E-DA947C186175}"/>
              </a:ext>
            </a:extLst>
          </p:cNvPr>
          <p:cNvGraphicFramePr/>
          <p:nvPr>
            <p:extLst>
              <p:ext uri="{D42A27DB-BD31-4B8C-83A1-F6EECF244321}">
                <p14:modId xmlns:p14="http://schemas.microsoft.com/office/powerpoint/2010/main" val="4290237010"/>
              </p:ext>
            </p:extLst>
          </p:nvPr>
        </p:nvGraphicFramePr>
        <p:xfrm>
          <a:off x="540000" y="1463829"/>
          <a:ext cx="5151772" cy="4504736"/>
        </p:xfrm>
        <a:graphic>
          <a:graphicData uri="http://schemas.openxmlformats.org/drawingml/2006/chart">
            <c:chart xmlns:c="http://schemas.openxmlformats.org/drawingml/2006/chart" xmlns:r="http://schemas.openxmlformats.org/officeDocument/2006/relationships" r:id="rId3"/>
          </a:graphicData>
        </a:graphic>
      </p:graphicFrame>
      <p:cxnSp>
        <p:nvCxnSpPr>
          <p:cNvPr id="17" name="Straight Connector 16">
            <a:extLst>
              <a:ext uri="{FF2B5EF4-FFF2-40B4-BE49-F238E27FC236}">
                <a16:creationId xmlns:a16="http://schemas.microsoft.com/office/drawing/2014/main" id="{6257A250-F896-3446-84E7-A26C35A0D53C}"/>
              </a:ext>
            </a:extLst>
          </p:cNvPr>
          <p:cNvCxnSpPr>
            <a:cxnSpLocks/>
          </p:cNvCxnSpPr>
          <p:nvPr/>
        </p:nvCxnSpPr>
        <p:spPr>
          <a:xfrm flipV="1">
            <a:off x="920519" y="3130658"/>
            <a:ext cx="1766729" cy="22635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5A1D167-70C6-4849-AB59-350DA1C61EB0}"/>
                  </a:ext>
                </a:extLst>
              </p:cNvPr>
              <p:cNvSpPr txBox="1"/>
              <p:nvPr/>
            </p:nvSpPr>
            <p:spPr>
              <a:xfrm>
                <a:off x="3260920" y="5737732"/>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𝑥</m:t>
                      </m:r>
                    </m:oMath>
                  </m:oMathPara>
                </a14:m>
                <a:endParaRPr lang="en-GB" sz="2400">
                  <a:latin typeface="Century Gothic" panose="020B0502020202020204" pitchFamily="34" charset="0"/>
                </a:endParaRPr>
              </a:p>
            </p:txBody>
          </p:sp>
        </mc:Choice>
        <mc:Fallback xmlns="">
          <p:sp>
            <p:nvSpPr>
              <p:cNvPr id="19" name="TextBox 18">
                <a:extLst>
                  <a:ext uri="{FF2B5EF4-FFF2-40B4-BE49-F238E27FC236}">
                    <a16:creationId xmlns:a16="http://schemas.microsoft.com/office/drawing/2014/main" id="{35A1D167-70C6-4849-AB59-350DA1C61EB0}"/>
                  </a:ext>
                </a:extLst>
              </p:cNvPr>
              <p:cNvSpPr txBox="1">
                <a:spLocks noRot="1" noChangeAspect="1" noMove="1" noResize="1" noEditPoints="1" noAdjustHandles="1" noChangeArrowheads="1" noChangeShapeType="1" noTextEdit="1"/>
              </p:cNvSpPr>
              <p:nvPr/>
            </p:nvSpPr>
            <p:spPr>
              <a:xfrm>
                <a:off x="3260920" y="5737732"/>
                <a:ext cx="478310" cy="46166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10F1023-ACB4-8441-9694-4FF745A6733D}"/>
                  </a:ext>
                </a:extLst>
              </p:cNvPr>
              <p:cNvSpPr txBox="1"/>
              <p:nvPr/>
            </p:nvSpPr>
            <p:spPr>
              <a:xfrm>
                <a:off x="61690" y="3211929"/>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𝑦</m:t>
                      </m:r>
                    </m:oMath>
                  </m:oMathPara>
                </a14:m>
                <a:endParaRPr lang="en-GB" sz="2400">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610F1023-ACB4-8441-9694-4FF745A6733D}"/>
                  </a:ext>
                </a:extLst>
              </p:cNvPr>
              <p:cNvSpPr txBox="1">
                <a:spLocks noRot="1" noChangeAspect="1" noMove="1" noResize="1" noEditPoints="1" noAdjustHandles="1" noChangeArrowheads="1" noChangeShapeType="1" noTextEdit="1"/>
              </p:cNvSpPr>
              <p:nvPr/>
            </p:nvSpPr>
            <p:spPr>
              <a:xfrm>
                <a:off x="61690" y="3211929"/>
                <a:ext cx="478310" cy="461665"/>
              </a:xfrm>
              <a:prstGeom prst="rect">
                <a:avLst/>
              </a:prstGeom>
              <a:blipFill>
                <a:blip r:embed="rId5"/>
                <a:stretch>
                  <a:fillRect b="-7895"/>
                </a:stretch>
              </a:blipFill>
            </p:spPr>
            <p:txBody>
              <a:bodyPr/>
              <a:lstStyle/>
              <a:p>
                <a:r>
                  <a:rPr lang="en-GB">
                    <a:noFill/>
                  </a:rPr>
                  <a:t> </a:t>
                </a:r>
              </a:p>
            </p:txBody>
          </p:sp>
        </mc:Fallback>
      </mc:AlternateContent>
      <p:cxnSp>
        <p:nvCxnSpPr>
          <p:cNvPr id="31" name="Straight Connector 30">
            <a:extLst>
              <a:ext uri="{FF2B5EF4-FFF2-40B4-BE49-F238E27FC236}">
                <a16:creationId xmlns:a16="http://schemas.microsoft.com/office/drawing/2014/main" id="{2B41F0BD-F22D-154A-BBF1-4C54D08F3E25}"/>
              </a:ext>
            </a:extLst>
          </p:cNvPr>
          <p:cNvCxnSpPr>
            <a:cxnSpLocks/>
          </p:cNvCxnSpPr>
          <p:nvPr/>
        </p:nvCxnSpPr>
        <p:spPr>
          <a:xfrm>
            <a:off x="2687248" y="3122335"/>
            <a:ext cx="2676448" cy="832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CB3824A-89F8-854D-A477-0E322A0F04B8}"/>
              </a:ext>
            </a:extLst>
          </p:cNvPr>
          <p:cNvSpPr txBox="1"/>
          <p:nvPr/>
        </p:nvSpPr>
        <p:spPr>
          <a:xfrm>
            <a:off x="5850000" y="1332403"/>
            <a:ext cx="5522432" cy="830997"/>
          </a:xfrm>
          <a:prstGeom prst="rect">
            <a:avLst/>
          </a:prstGeom>
          <a:noFill/>
        </p:spPr>
        <p:txBody>
          <a:bodyPr wrap="square" rtlCol="0">
            <a:spAutoFit/>
          </a:bodyPr>
          <a:lstStyle/>
          <a:p>
            <a:r>
              <a:rPr lang="en-GB" sz="2400" b="1">
                <a:latin typeface="Century Gothic" panose="020B0502020202020204" pitchFamily="34" charset="0"/>
              </a:rPr>
              <a:t>What quantities go on each axis of a distance-time graph?</a:t>
            </a: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F00997A-C67A-4940-BAD9-0F0AC703EA71}"/>
                  </a:ext>
                </a:extLst>
              </p:cNvPr>
              <p:cNvSpPr txBox="1"/>
              <p:nvPr/>
            </p:nvSpPr>
            <p:spPr>
              <a:xfrm>
                <a:off x="5826046" y="2213519"/>
                <a:ext cx="5522432"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Time is on the </a:t>
                </a:r>
                <a14:m>
                  <m:oMath xmlns:m="http://schemas.openxmlformats.org/officeDocument/2006/math">
                    <m:r>
                      <a:rPr lang="en-GB" sz="2400" b="1" i="1" dirty="0" smtClean="0">
                        <a:solidFill>
                          <a:schemeClr val="accent1"/>
                        </a:solidFill>
                        <a:latin typeface="Cambria Math" panose="02040503050406030204" pitchFamily="18" charset="0"/>
                      </a:rPr>
                      <m:t>𝒙</m:t>
                    </m:r>
                  </m:oMath>
                </a14:m>
                <a:r>
                  <a:rPr lang="en-GB" sz="2400" b="1" dirty="0">
                    <a:solidFill>
                      <a:schemeClr val="accent1"/>
                    </a:solidFill>
                    <a:latin typeface="Century Gothic" panose="020B0502020202020204" pitchFamily="34" charset="0"/>
                  </a:rPr>
                  <a:t> axis and distance is on the </a:t>
                </a:r>
                <a14:m>
                  <m:oMath xmlns:m="http://schemas.openxmlformats.org/officeDocument/2006/math">
                    <m:r>
                      <a:rPr lang="en-GB" sz="2400" b="1" i="1" dirty="0" smtClean="0">
                        <a:solidFill>
                          <a:schemeClr val="accent1"/>
                        </a:solidFill>
                        <a:latin typeface="Cambria Math" panose="02040503050406030204" pitchFamily="18" charset="0"/>
                      </a:rPr>
                      <m:t>𝒚</m:t>
                    </m:r>
                  </m:oMath>
                </a14:m>
                <a:r>
                  <a:rPr lang="en-GB" sz="2400" b="1" dirty="0">
                    <a:solidFill>
                      <a:schemeClr val="accent1"/>
                    </a:solidFill>
                    <a:latin typeface="Century Gothic" panose="020B0502020202020204" pitchFamily="34" charset="0"/>
                  </a:rPr>
                  <a:t> axis.</a:t>
                </a:r>
              </a:p>
            </p:txBody>
          </p:sp>
        </mc:Choice>
        <mc:Fallback xmlns="">
          <p:sp>
            <p:nvSpPr>
              <p:cNvPr id="33" name="TextBox 32">
                <a:extLst>
                  <a:ext uri="{FF2B5EF4-FFF2-40B4-BE49-F238E27FC236}">
                    <a16:creationId xmlns:a16="http://schemas.microsoft.com/office/drawing/2014/main" id="{BF00997A-C67A-4940-BAD9-0F0AC703EA71}"/>
                  </a:ext>
                </a:extLst>
              </p:cNvPr>
              <p:cNvSpPr txBox="1">
                <a:spLocks noRot="1" noChangeAspect="1" noMove="1" noResize="1" noEditPoints="1" noAdjustHandles="1" noChangeArrowheads="1" noChangeShapeType="1" noTextEdit="1"/>
              </p:cNvSpPr>
              <p:nvPr/>
            </p:nvSpPr>
            <p:spPr>
              <a:xfrm>
                <a:off x="5826046" y="2213519"/>
                <a:ext cx="5522432" cy="830997"/>
              </a:xfrm>
              <a:prstGeom prst="rect">
                <a:avLst/>
              </a:prstGeom>
              <a:blipFill>
                <a:blip r:embed="rId6"/>
                <a:stretch>
                  <a:fillRect l="-1606" t="-7576" r="-1606" b="-15152"/>
                </a:stretch>
              </a:blipFill>
            </p:spPr>
            <p:txBody>
              <a:bodyPr/>
              <a:lstStyle/>
              <a:p>
                <a:r>
                  <a:rPr lang="en-GB">
                    <a:noFill/>
                  </a:rPr>
                  <a:t> </a:t>
                </a:r>
              </a:p>
            </p:txBody>
          </p:sp>
        </mc:Fallback>
      </mc:AlternateContent>
      <p:sp>
        <p:nvSpPr>
          <p:cNvPr id="34" name="TextBox 33">
            <a:extLst>
              <a:ext uri="{FF2B5EF4-FFF2-40B4-BE49-F238E27FC236}">
                <a16:creationId xmlns:a16="http://schemas.microsoft.com/office/drawing/2014/main" id="{9526371E-B4D7-A24F-AA5E-AF243AF52CB6}"/>
              </a:ext>
            </a:extLst>
          </p:cNvPr>
          <p:cNvSpPr txBox="1"/>
          <p:nvPr/>
        </p:nvSpPr>
        <p:spPr>
          <a:xfrm>
            <a:off x="5850000" y="3500523"/>
            <a:ext cx="5522432" cy="830997"/>
          </a:xfrm>
          <a:prstGeom prst="rect">
            <a:avLst/>
          </a:prstGeom>
          <a:noFill/>
        </p:spPr>
        <p:txBody>
          <a:bodyPr wrap="square" rtlCol="0">
            <a:spAutoFit/>
          </a:bodyPr>
          <a:lstStyle/>
          <a:p>
            <a:r>
              <a:rPr lang="en-GB" sz="2400" b="1">
                <a:latin typeface="Century Gothic" panose="020B0502020202020204" pitchFamily="34" charset="0"/>
              </a:rPr>
              <a:t>Describe the motion of this object from the distance-time graph. </a:t>
            </a:r>
          </a:p>
        </p:txBody>
      </p:sp>
      <p:sp>
        <p:nvSpPr>
          <p:cNvPr id="35" name="TextBox 34">
            <a:extLst>
              <a:ext uri="{FF2B5EF4-FFF2-40B4-BE49-F238E27FC236}">
                <a16:creationId xmlns:a16="http://schemas.microsoft.com/office/drawing/2014/main" id="{DB02FF84-DE15-0D41-99B7-B654767A0716}"/>
              </a:ext>
            </a:extLst>
          </p:cNvPr>
          <p:cNvSpPr txBox="1"/>
          <p:nvPr/>
        </p:nvSpPr>
        <p:spPr>
          <a:xfrm>
            <a:off x="5819326" y="4396756"/>
            <a:ext cx="5151772" cy="1200329"/>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The object travels 3 metres in 2 seconds and is then stationary for 3 seconds.</a:t>
            </a:r>
          </a:p>
        </p:txBody>
      </p:sp>
    </p:spTree>
    <p:extLst>
      <p:ext uri="{BB962C8B-B14F-4D97-AF65-F5344CB8AC3E}">
        <p14:creationId xmlns:p14="http://schemas.microsoft.com/office/powerpoint/2010/main" val="218547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7BF9A5-4758-3F47-BC9D-16D87AE5FC5B}"/>
              </a:ext>
            </a:extLst>
          </p:cNvPr>
          <p:cNvSpPr>
            <a:spLocks noGrp="1"/>
          </p:cNvSpPr>
          <p:nvPr>
            <p:ph type="title"/>
          </p:nvPr>
        </p:nvSpPr>
        <p:spPr/>
        <p:txBody>
          <a:bodyPr/>
          <a:lstStyle/>
          <a:p>
            <a:r>
              <a:rPr lang="en-GB">
                <a:latin typeface="Century Gothic" panose="020B0502020202020204" pitchFamily="34" charset="0"/>
              </a:rPr>
              <a:t>What does the gradient show?</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9F9D0F1-F998-AD43-A318-A62C5ACD969B}"/>
                  </a:ext>
                </a:extLst>
              </p:cNvPr>
              <p:cNvSpPr txBox="1"/>
              <p:nvPr/>
            </p:nvSpPr>
            <p:spPr>
              <a:xfrm>
                <a:off x="5826046" y="546272"/>
                <a:ext cx="5522432" cy="1938992"/>
              </a:xfrm>
              <a:prstGeom prst="rect">
                <a:avLst/>
              </a:prstGeom>
              <a:noFill/>
            </p:spPr>
            <p:txBody>
              <a:bodyPr wrap="square" rtlCol="0">
                <a:spAutoFit/>
              </a:bodyPr>
              <a:lstStyle/>
              <a:p>
                <a:r>
                  <a:rPr lang="en-GB" sz="2400">
                    <a:latin typeface="Century Gothic" panose="020B0502020202020204" pitchFamily="34" charset="0"/>
                  </a:rPr>
                  <a:t>In science, the gradient usually represents a </a:t>
                </a:r>
                <a:r>
                  <a:rPr lang="en-GB" sz="2400" b="1">
                    <a:latin typeface="Century Gothic" panose="020B0502020202020204" pitchFamily="34" charset="0"/>
                  </a:rPr>
                  <a:t>physical quantity</a:t>
                </a:r>
                <a:r>
                  <a:rPr lang="en-GB" sz="2400">
                    <a:latin typeface="Century Gothic" panose="020B0502020202020204" pitchFamily="34" charset="0"/>
                  </a:rPr>
                  <a:t>.</a:t>
                </a:r>
              </a:p>
              <a:p>
                <a:endParaRPr lang="en-GB" sz="2400">
                  <a:latin typeface="Century Gothic" panose="020B0502020202020204" pitchFamily="34" charset="0"/>
                </a:endParaRPr>
              </a:p>
              <a:p>
                <a:r>
                  <a:rPr lang="en-GB" sz="2400">
                    <a:latin typeface="Century Gothic" panose="020B0502020202020204" pitchFamily="34" charset="0"/>
                  </a:rPr>
                  <a:t>This can be related to the quantities on the </a:t>
                </a:r>
                <a14:m>
                  <m:oMath xmlns:m="http://schemas.openxmlformats.org/officeDocument/2006/math">
                    <m:r>
                      <a:rPr lang="en-GB" sz="2400" b="0" i="1" smtClean="0">
                        <a:latin typeface="Cambria Math" panose="02040503050406030204" pitchFamily="18" charset="0"/>
                      </a:rPr>
                      <m:t>𝑥</m:t>
                    </m:r>
                  </m:oMath>
                </a14:m>
                <a:r>
                  <a:rPr lang="en-GB" sz="2400">
                    <a:latin typeface="Century Gothic" panose="020B0502020202020204" pitchFamily="34" charset="0"/>
                  </a:rPr>
                  <a:t> and</a:t>
                </a:r>
                <a14:m>
                  <m:oMath xmlns:m="http://schemas.openxmlformats.org/officeDocument/2006/math">
                    <m:r>
                      <a:rPr lang="en-GB" sz="2400" i="1" dirty="0" smtClean="0">
                        <a:latin typeface="Cambria Math" panose="02040503050406030204" pitchFamily="18" charset="0"/>
                      </a:rPr>
                      <m:t> </m:t>
                    </m:r>
                    <m:r>
                      <a:rPr lang="en-GB" sz="2400" i="1" dirty="0" smtClean="0">
                        <a:latin typeface="Cambria Math" panose="02040503050406030204" pitchFamily="18" charset="0"/>
                      </a:rPr>
                      <m:t>𝑦</m:t>
                    </m:r>
                    <m:r>
                      <a:rPr lang="en-GB" sz="2400" i="1" dirty="0" smtClean="0">
                        <a:latin typeface="Cambria Math" panose="02040503050406030204" pitchFamily="18" charset="0"/>
                      </a:rPr>
                      <m:t> </m:t>
                    </m:r>
                  </m:oMath>
                </a14:m>
                <a:r>
                  <a:rPr lang="en-GB" sz="2400">
                    <a:latin typeface="Century Gothic" panose="020B0502020202020204" pitchFamily="34" charset="0"/>
                  </a:rPr>
                  <a:t>axes.</a:t>
                </a:r>
              </a:p>
            </p:txBody>
          </p:sp>
        </mc:Choice>
        <mc:Fallback xmlns="">
          <p:sp>
            <p:nvSpPr>
              <p:cNvPr id="3" name="TextBox 2">
                <a:extLst>
                  <a:ext uri="{FF2B5EF4-FFF2-40B4-BE49-F238E27FC236}">
                    <a16:creationId xmlns:a16="http://schemas.microsoft.com/office/drawing/2014/main" id="{E9F9D0F1-F998-AD43-A318-A62C5ACD969B}"/>
                  </a:ext>
                </a:extLst>
              </p:cNvPr>
              <p:cNvSpPr txBox="1">
                <a:spLocks noRot="1" noChangeAspect="1" noMove="1" noResize="1" noEditPoints="1" noAdjustHandles="1" noChangeArrowheads="1" noChangeShapeType="1" noTextEdit="1"/>
              </p:cNvSpPr>
              <p:nvPr/>
            </p:nvSpPr>
            <p:spPr>
              <a:xfrm>
                <a:off x="5826046" y="546272"/>
                <a:ext cx="5522432" cy="1938992"/>
              </a:xfrm>
              <a:prstGeom prst="rect">
                <a:avLst/>
              </a:prstGeom>
              <a:blipFill>
                <a:blip r:embed="rId3"/>
                <a:stretch>
                  <a:fillRect l="-1606" t="-2614" r="-2294" b="-6536"/>
                </a:stretch>
              </a:blipFill>
            </p:spPr>
            <p:txBody>
              <a:bodyPr/>
              <a:lstStyle/>
              <a:p>
                <a:r>
                  <a:rPr lang="en-GB">
                    <a:noFill/>
                  </a:rPr>
                  <a:t> </a:t>
                </a:r>
              </a:p>
            </p:txBody>
          </p:sp>
        </mc:Fallback>
      </mc:AlternateContent>
      <p:graphicFrame>
        <p:nvGraphicFramePr>
          <p:cNvPr id="5" name="Chart 4">
            <a:extLst>
              <a:ext uri="{FF2B5EF4-FFF2-40B4-BE49-F238E27FC236}">
                <a16:creationId xmlns:a16="http://schemas.microsoft.com/office/drawing/2014/main" id="{7F8308B5-2047-4E4C-BEC5-EA765B5D86DB}"/>
              </a:ext>
            </a:extLst>
          </p:cNvPr>
          <p:cNvGraphicFramePr/>
          <p:nvPr>
            <p:extLst>
              <p:ext uri="{D42A27DB-BD31-4B8C-83A1-F6EECF244321}">
                <p14:modId xmlns:p14="http://schemas.microsoft.com/office/powerpoint/2010/main" val="2385646333"/>
              </p:ext>
            </p:extLst>
          </p:nvPr>
        </p:nvGraphicFramePr>
        <p:xfrm>
          <a:off x="478310" y="1176632"/>
          <a:ext cx="5151772" cy="4504736"/>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Straight Connector 5">
            <a:extLst>
              <a:ext uri="{FF2B5EF4-FFF2-40B4-BE49-F238E27FC236}">
                <a16:creationId xmlns:a16="http://schemas.microsoft.com/office/drawing/2014/main" id="{080EE38F-6601-AA45-81A1-CF5192CDD074}"/>
              </a:ext>
            </a:extLst>
          </p:cNvPr>
          <p:cNvCxnSpPr>
            <a:cxnSpLocks/>
          </p:cNvCxnSpPr>
          <p:nvPr/>
        </p:nvCxnSpPr>
        <p:spPr>
          <a:xfrm flipV="1">
            <a:off x="858829" y="2843461"/>
            <a:ext cx="1766729" cy="22635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6AABC00-BA70-DC47-A0F3-7E251918EDF9}"/>
              </a:ext>
            </a:extLst>
          </p:cNvPr>
          <p:cNvSpPr txBox="1"/>
          <p:nvPr/>
        </p:nvSpPr>
        <p:spPr>
          <a:xfrm>
            <a:off x="3199229" y="5450535"/>
            <a:ext cx="1403767" cy="461665"/>
          </a:xfrm>
          <a:prstGeom prst="rect">
            <a:avLst/>
          </a:prstGeom>
          <a:noFill/>
        </p:spPr>
        <p:txBody>
          <a:bodyPr wrap="square" rtlCol="0">
            <a:spAutoFit/>
          </a:bodyPr>
          <a:lstStyle/>
          <a:p>
            <a:r>
              <a:rPr lang="en-GB" sz="2400">
                <a:latin typeface="Century Gothic" panose="020B0502020202020204" pitchFamily="34" charset="0"/>
              </a:rPr>
              <a:t>Time (s)</a:t>
            </a:r>
          </a:p>
        </p:txBody>
      </p:sp>
      <p:sp>
        <p:nvSpPr>
          <p:cNvPr id="8" name="TextBox 7">
            <a:extLst>
              <a:ext uri="{FF2B5EF4-FFF2-40B4-BE49-F238E27FC236}">
                <a16:creationId xmlns:a16="http://schemas.microsoft.com/office/drawing/2014/main" id="{D4D0DF7F-3D7F-C940-961B-057ACD8A30E3}"/>
              </a:ext>
            </a:extLst>
          </p:cNvPr>
          <p:cNvSpPr txBox="1"/>
          <p:nvPr/>
        </p:nvSpPr>
        <p:spPr>
          <a:xfrm rot="16200000">
            <a:off x="-969140" y="2971227"/>
            <a:ext cx="2433234" cy="461665"/>
          </a:xfrm>
          <a:prstGeom prst="rect">
            <a:avLst/>
          </a:prstGeom>
          <a:noFill/>
        </p:spPr>
        <p:txBody>
          <a:bodyPr wrap="square" rtlCol="0">
            <a:spAutoFit/>
          </a:bodyPr>
          <a:lstStyle/>
          <a:p>
            <a:r>
              <a:rPr lang="en-GB" sz="2400">
                <a:latin typeface="Century Gothic" panose="020B0502020202020204" pitchFamily="34" charset="0"/>
              </a:rPr>
              <a:t>Distance (m)</a:t>
            </a:r>
          </a:p>
        </p:txBody>
      </p:sp>
      <p:cxnSp>
        <p:nvCxnSpPr>
          <p:cNvPr id="9" name="Straight Connector 8">
            <a:extLst>
              <a:ext uri="{FF2B5EF4-FFF2-40B4-BE49-F238E27FC236}">
                <a16:creationId xmlns:a16="http://schemas.microsoft.com/office/drawing/2014/main" id="{3C8EC55B-BABD-B743-A8D5-8ED6024A75F2}"/>
              </a:ext>
            </a:extLst>
          </p:cNvPr>
          <p:cNvCxnSpPr>
            <a:cxnSpLocks/>
          </p:cNvCxnSpPr>
          <p:nvPr/>
        </p:nvCxnSpPr>
        <p:spPr>
          <a:xfrm>
            <a:off x="2625558" y="2835138"/>
            <a:ext cx="2676448" cy="832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35E2C9-8ED1-6D45-8DC8-68A2FB7E9F59}"/>
                  </a:ext>
                </a:extLst>
              </p:cNvPr>
              <p:cNvSpPr txBox="1"/>
              <p:nvPr/>
            </p:nvSpPr>
            <p:spPr>
              <a:xfrm>
                <a:off x="5850000" y="2493507"/>
                <a:ext cx="2297617" cy="892873"/>
              </a:xfrm>
              <a:prstGeom prst="rect">
                <a:avLst/>
              </a:prstGeom>
              <a:noFill/>
            </p:spPr>
            <p:txBody>
              <a:bodyPr wrap="none" rtlCol="0">
                <a:spAutoFit/>
              </a:bodyPr>
              <a:lstStyle/>
              <a:p>
                <a:r>
                  <a:rPr lang="en-GB" sz="2400">
                    <a:latin typeface="Century Gothic" panose="020B0502020202020204" pitchFamily="34" charset="0"/>
                    <a:ea typeface="Cambria Math" panose="02040503050406030204" pitchFamily="18" charset="0"/>
                  </a:rPr>
                  <a:t>Gradient = </a:t>
                </a:r>
                <a14:m>
                  <m:oMath xmlns:m="http://schemas.openxmlformats.org/officeDocument/2006/math">
                    <m:f>
                      <m:fPr>
                        <m:ctrlPr>
                          <a:rPr lang="en-GB" sz="3600" b="0" i="1" smtClean="0">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𝑦</m:t>
                        </m:r>
                      </m:num>
                      <m:den>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den>
                    </m:f>
                  </m:oMath>
                </a14:m>
                <a:endParaRPr lang="en-GB" sz="2800">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AD35E2C9-8ED1-6D45-8DC8-68A2FB7E9F59}"/>
                  </a:ext>
                </a:extLst>
              </p:cNvPr>
              <p:cNvSpPr txBox="1">
                <a:spLocks noRot="1" noChangeAspect="1" noMove="1" noResize="1" noEditPoints="1" noAdjustHandles="1" noChangeArrowheads="1" noChangeShapeType="1" noTextEdit="1"/>
              </p:cNvSpPr>
              <p:nvPr/>
            </p:nvSpPr>
            <p:spPr>
              <a:xfrm>
                <a:off x="5850000" y="2493507"/>
                <a:ext cx="2297617" cy="892873"/>
              </a:xfrm>
              <a:prstGeom prst="rect">
                <a:avLst/>
              </a:prstGeom>
              <a:blipFill>
                <a:blip r:embed="rId5"/>
                <a:stretch>
                  <a:fillRect l="-3846" b="-70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5DADCD0-14D2-954A-BDE2-7984F4D5AB67}"/>
                  </a:ext>
                </a:extLst>
              </p:cNvPr>
              <p:cNvSpPr txBox="1"/>
              <p:nvPr/>
            </p:nvSpPr>
            <p:spPr>
              <a:xfrm>
                <a:off x="5874571" y="3608419"/>
                <a:ext cx="4567276" cy="8583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ea typeface="Cambria Math" panose="02040503050406030204" pitchFamily="18" charset="0"/>
                        </a:rPr>
                        <m:t>𝐺𝑟𝑎𝑑𝑖𝑒𝑛𝑡</m:t>
                      </m:r>
                      <m:r>
                        <a:rPr lang="en-GB" sz="2400" b="0" i="1" smtClean="0">
                          <a:latin typeface="Cambria Math" panose="02040503050406030204" pitchFamily="18" charset="0"/>
                          <a:ea typeface="Cambria Math" panose="02040503050406030204" pitchFamily="18" charset="0"/>
                        </a:rPr>
                        <m:t>=</m:t>
                      </m:r>
                      <m:f>
                        <m:fPr>
                          <m:ctrlPr>
                            <a:rPr lang="en-GB" sz="2400" b="0" i="1" smtClean="0">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𝐶h𝑎𝑛𝑔𝑒</m:t>
                          </m:r>
                          <m:r>
                            <a:rPr lang="en-GB" sz="2400" b="0" i="1"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𝑖𝑛</m:t>
                          </m:r>
                          <m:r>
                            <a:rPr lang="en-GB" sz="2400" b="0" i="1"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𝑑𝑖𝑠𝑡𝑎𝑛𝑐𝑒</m:t>
                          </m:r>
                        </m:num>
                        <m:den>
                          <m:r>
                            <a:rPr lang="en-GB" sz="2400" b="0" i="1" smtClean="0">
                              <a:latin typeface="Cambria Math" panose="02040503050406030204" pitchFamily="18" charset="0"/>
                              <a:ea typeface="Cambria Math" panose="02040503050406030204" pitchFamily="18" charset="0"/>
                            </a:rPr>
                            <m:t>𝐶h𝑎𝑛𝑔𝑒</m:t>
                          </m:r>
                          <m:r>
                            <a:rPr lang="en-GB" sz="2400" b="0" i="1"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𝑖𝑛</m:t>
                          </m:r>
                          <m:r>
                            <a:rPr lang="en-GB" sz="2400" b="0" i="1" smtClean="0">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𝑡𝑖𝑚𝑒</m:t>
                          </m:r>
                        </m:den>
                      </m:f>
                    </m:oMath>
                  </m:oMathPara>
                </a14:m>
                <a:endParaRPr lang="en-GB">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95DADCD0-14D2-954A-BDE2-7984F4D5AB67}"/>
                  </a:ext>
                </a:extLst>
              </p:cNvPr>
              <p:cNvSpPr txBox="1">
                <a:spLocks noRot="1" noChangeAspect="1" noMove="1" noResize="1" noEditPoints="1" noAdjustHandles="1" noChangeArrowheads="1" noChangeShapeType="1" noTextEdit="1"/>
              </p:cNvSpPr>
              <p:nvPr/>
            </p:nvSpPr>
            <p:spPr>
              <a:xfrm>
                <a:off x="5874571" y="3608419"/>
                <a:ext cx="4567276" cy="858377"/>
              </a:xfrm>
              <a:prstGeom prst="rect">
                <a:avLst/>
              </a:prstGeom>
              <a:blipFill>
                <a:blip r:embed="rId6"/>
                <a:stretch>
                  <a:fillRect t="-2941" b="-11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97BCED1-3D65-804F-8D7D-4DFBE65A26D7}"/>
                  </a:ext>
                </a:extLst>
              </p:cNvPr>
              <p:cNvSpPr txBox="1"/>
              <p:nvPr/>
            </p:nvSpPr>
            <p:spPr>
              <a:xfrm>
                <a:off x="6112663" y="4657494"/>
                <a:ext cx="3223190" cy="8989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ea typeface="Cambria Math" panose="02040503050406030204" pitchFamily="18" charset="0"/>
                        </a:rPr>
                        <m:t>𝑆𝑝𝑒𝑒𝑑</m:t>
                      </m:r>
                      <m:r>
                        <a:rPr lang="en-GB" sz="2800" b="0" i="1" smtClean="0">
                          <a:latin typeface="Cambria Math" panose="02040503050406030204" pitchFamily="18" charset="0"/>
                          <a:ea typeface="Cambria Math" panose="02040503050406030204" pitchFamily="18" charset="0"/>
                        </a:rPr>
                        <m:t>= </m:t>
                      </m:r>
                      <m:f>
                        <m:fPr>
                          <m:ctrlPr>
                            <a:rPr lang="en-GB" sz="2800" b="0" i="1" smtClean="0">
                              <a:latin typeface="Cambria Math" panose="02040503050406030204" pitchFamily="18" charset="0"/>
                              <a:ea typeface="Cambria Math" panose="02040503050406030204" pitchFamily="18" charset="0"/>
                            </a:rPr>
                          </m:ctrlPr>
                        </m:fPr>
                        <m:num>
                          <m:r>
                            <a:rPr lang="en-GB" sz="2800" b="0" i="1" smtClean="0">
                              <a:latin typeface="Cambria Math" panose="02040503050406030204" pitchFamily="18" charset="0"/>
                              <a:ea typeface="Cambria Math" panose="02040503050406030204" pitchFamily="18" charset="0"/>
                            </a:rPr>
                            <m:t>𝐷𝑖𝑠𝑡𝑎𝑛𝑐𝑒</m:t>
                          </m:r>
                        </m:num>
                        <m:den>
                          <m:r>
                            <a:rPr lang="en-GB" sz="2800" b="0" i="1" smtClean="0">
                              <a:latin typeface="Cambria Math" panose="02040503050406030204" pitchFamily="18" charset="0"/>
                              <a:ea typeface="Cambria Math" panose="02040503050406030204" pitchFamily="18" charset="0"/>
                            </a:rPr>
                            <m:t>𝑇𝑖𝑚𝑒</m:t>
                          </m:r>
                        </m:den>
                      </m:f>
                    </m:oMath>
                  </m:oMathPara>
                </a14:m>
                <a:endParaRPr lang="en-GB" sz="2000">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097BCED1-3D65-804F-8D7D-4DFBE65A26D7}"/>
                  </a:ext>
                </a:extLst>
              </p:cNvPr>
              <p:cNvSpPr txBox="1">
                <a:spLocks noRot="1" noChangeAspect="1" noMove="1" noResize="1" noEditPoints="1" noAdjustHandles="1" noChangeArrowheads="1" noChangeShapeType="1" noTextEdit="1"/>
              </p:cNvSpPr>
              <p:nvPr/>
            </p:nvSpPr>
            <p:spPr>
              <a:xfrm>
                <a:off x="6112663" y="4657494"/>
                <a:ext cx="3223190" cy="898964"/>
              </a:xfrm>
              <a:prstGeom prst="rect">
                <a:avLst/>
              </a:prstGeom>
              <a:blipFill>
                <a:blip r:embed="rId7"/>
                <a:stretch>
                  <a:fillRect l="-394" b="-6944"/>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A9B8EBEC-E967-2E49-8B69-9E484D9F4368}"/>
              </a:ext>
            </a:extLst>
          </p:cNvPr>
          <p:cNvSpPr txBox="1"/>
          <p:nvPr/>
        </p:nvSpPr>
        <p:spPr>
          <a:xfrm>
            <a:off x="5850000" y="5747156"/>
            <a:ext cx="5522432" cy="830997"/>
          </a:xfrm>
          <a:prstGeom prst="rect">
            <a:avLst/>
          </a:prstGeom>
          <a:noFill/>
        </p:spPr>
        <p:txBody>
          <a:bodyPr wrap="square" rtlCol="0">
            <a:spAutoFit/>
          </a:bodyPr>
          <a:lstStyle/>
          <a:p>
            <a:r>
              <a:rPr lang="en-GB" sz="2400">
                <a:latin typeface="Century Gothic" panose="020B0502020202020204" pitchFamily="34" charset="0"/>
              </a:rPr>
              <a:t>Therefore the </a:t>
            </a:r>
            <a:r>
              <a:rPr lang="en-GB" sz="2400" b="1">
                <a:latin typeface="Century Gothic" panose="020B0502020202020204" pitchFamily="34" charset="0"/>
              </a:rPr>
              <a:t>gradient</a:t>
            </a:r>
            <a:r>
              <a:rPr lang="en-GB" sz="2400">
                <a:latin typeface="Century Gothic" panose="020B0502020202020204" pitchFamily="34" charset="0"/>
              </a:rPr>
              <a:t> is equal to the </a:t>
            </a:r>
            <a:r>
              <a:rPr lang="en-GB" sz="2400" b="1">
                <a:latin typeface="Century Gothic" panose="020B0502020202020204" pitchFamily="34" charset="0"/>
              </a:rPr>
              <a:t>speed</a:t>
            </a:r>
            <a:r>
              <a:rPr lang="en-GB" sz="2400">
                <a:latin typeface="Century Gothic" panose="020B0502020202020204" pitchFamily="34" charset="0"/>
              </a:rPr>
              <a:t>.</a:t>
            </a:r>
          </a:p>
        </p:txBody>
      </p:sp>
    </p:spTree>
    <p:extLst>
      <p:ext uri="{BB962C8B-B14F-4D97-AF65-F5344CB8AC3E}">
        <p14:creationId xmlns:p14="http://schemas.microsoft.com/office/powerpoint/2010/main" val="883354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A7BF9A5-4758-3F47-BC9D-16D87AE5FC5B}"/>
              </a:ext>
            </a:extLst>
          </p:cNvPr>
          <p:cNvSpPr>
            <a:spLocks noGrp="1"/>
          </p:cNvSpPr>
          <p:nvPr>
            <p:ph type="title"/>
          </p:nvPr>
        </p:nvSpPr>
        <p:spPr/>
        <p:txBody>
          <a:bodyPr/>
          <a:lstStyle/>
          <a:p>
            <a:r>
              <a:rPr lang="en-GB">
                <a:latin typeface="Century Gothic" panose="020B0502020202020204" pitchFamily="34" charset="0"/>
              </a:rPr>
              <a:t>What does the gradient show?</a:t>
            </a:r>
          </a:p>
        </p:txBody>
      </p:sp>
      <p:graphicFrame>
        <p:nvGraphicFramePr>
          <p:cNvPr id="5" name="Chart 4">
            <a:extLst>
              <a:ext uri="{FF2B5EF4-FFF2-40B4-BE49-F238E27FC236}">
                <a16:creationId xmlns:a16="http://schemas.microsoft.com/office/drawing/2014/main" id="{7F8308B5-2047-4E4C-BEC5-EA765B5D86DB}"/>
              </a:ext>
            </a:extLst>
          </p:cNvPr>
          <p:cNvGraphicFramePr/>
          <p:nvPr/>
        </p:nvGraphicFramePr>
        <p:xfrm>
          <a:off x="478310" y="1176632"/>
          <a:ext cx="5151772" cy="4504736"/>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Straight Connector 5">
            <a:extLst>
              <a:ext uri="{FF2B5EF4-FFF2-40B4-BE49-F238E27FC236}">
                <a16:creationId xmlns:a16="http://schemas.microsoft.com/office/drawing/2014/main" id="{080EE38F-6601-AA45-81A1-CF5192CDD074}"/>
              </a:ext>
            </a:extLst>
          </p:cNvPr>
          <p:cNvCxnSpPr>
            <a:cxnSpLocks/>
          </p:cNvCxnSpPr>
          <p:nvPr/>
        </p:nvCxnSpPr>
        <p:spPr>
          <a:xfrm flipV="1">
            <a:off x="858829" y="2843461"/>
            <a:ext cx="1766729" cy="226351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6AABC00-BA70-DC47-A0F3-7E251918EDF9}"/>
              </a:ext>
            </a:extLst>
          </p:cNvPr>
          <p:cNvSpPr txBox="1"/>
          <p:nvPr/>
        </p:nvSpPr>
        <p:spPr>
          <a:xfrm>
            <a:off x="3199229" y="5450535"/>
            <a:ext cx="1403767" cy="461665"/>
          </a:xfrm>
          <a:prstGeom prst="rect">
            <a:avLst/>
          </a:prstGeom>
          <a:noFill/>
        </p:spPr>
        <p:txBody>
          <a:bodyPr wrap="square" rtlCol="0">
            <a:spAutoFit/>
          </a:bodyPr>
          <a:lstStyle/>
          <a:p>
            <a:r>
              <a:rPr lang="en-GB" sz="2400">
                <a:latin typeface="Century Gothic" panose="020B0502020202020204" pitchFamily="34" charset="0"/>
              </a:rPr>
              <a:t>Time (s)</a:t>
            </a:r>
          </a:p>
        </p:txBody>
      </p:sp>
      <p:sp>
        <p:nvSpPr>
          <p:cNvPr id="8" name="TextBox 7">
            <a:extLst>
              <a:ext uri="{FF2B5EF4-FFF2-40B4-BE49-F238E27FC236}">
                <a16:creationId xmlns:a16="http://schemas.microsoft.com/office/drawing/2014/main" id="{D4D0DF7F-3D7F-C940-961B-057ACD8A30E3}"/>
              </a:ext>
            </a:extLst>
          </p:cNvPr>
          <p:cNvSpPr txBox="1"/>
          <p:nvPr/>
        </p:nvSpPr>
        <p:spPr>
          <a:xfrm rot="16200000">
            <a:off x="-969140" y="2971227"/>
            <a:ext cx="2433234" cy="461665"/>
          </a:xfrm>
          <a:prstGeom prst="rect">
            <a:avLst/>
          </a:prstGeom>
          <a:noFill/>
        </p:spPr>
        <p:txBody>
          <a:bodyPr wrap="square" rtlCol="0">
            <a:spAutoFit/>
          </a:bodyPr>
          <a:lstStyle/>
          <a:p>
            <a:r>
              <a:rPr lang="en-GB" sz="2400">
                <a:latin typeface="Century Gothic" panose="020B0502020202020204" pitchFamily="34" charset="0"/>
              </a:rPr>
              <a:t>Distance (m)</a:t>
            </a:r>
          </a:p>
        </p:txBody>
      </p:sp>
      <p:cxnSp>
        <p:nvCxnSpPr>
          <p:cNvPr id="9" name="Straight Connector 8">
            <a:extLst>
              <a:ext uri="{FF2B5EF4-FFF2-40B4-BE49-F238E27FC236}">
                <a16:creationId xmlns:a16="http://schemas.microsoft.com/office/drawing/2014/main" id="{3C8EC55B-BABD-B743-A8D5-8ED6024A75F2}"/>
              </a:ext>
            </a:extLst>
          </p:cNvPr>
          <p:cNvCxnSpPr>
            <a:cxnSpLocks/>
          </p:cNvCxnSpPr>
          <p:nvPr/>
        </p:nvCxnSpPr>
        <p:spPr>
          <a:xfrm>
            <a:off x="2625558" y="2835138"/>
            <a:ext cx="2676448" cy="832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35E2C9-8ED1-6D45-8DC8-68A2FB7E9F59}"/>
                  </a:ext>
                </a:extLst>
              </p:cNvPr>
              <p:cNvSpPr txBox="1"/>
              <p:nvPr/>
            </p:nvSpPr>
            <p:spPr>
              <a:xfrm>
                <a:off x="9215776" y="55898"/>
                <a:ext cx="2297617" cy="892873"/>
              </a:xfrm>
              <a:prstGeom prst="rect">
                <a:avLst/>
              </a:prstGeom>
              <a:noFill/>
            </p:spPr>
            <p:txBody>
              <a:bodyPr wrap="none" rtlCol="0">
                <a:spAutoFit/>
              </a:bodyPr>
              <a:lstStyle/>
              <a:p>
                <a:r>
                  <a:rPr lang="en-GB" sz="2400">
                    <a:latin typeface="Century Gothic" panose="020B0502020202020204" pitchFamily="34" charset="0"/>
                    <a:ea typeface="Cambria Math" panose="02040503050406030204" pitchFamily="18" charset="0"/>
                  </a:rPr>
                  <a:t>Gradient = </a:t>
                </a:r>
                <a14:m>
                  <m:oMath xmlns:m="http://schemas.openxmlformats.org/officeDocument/2006/math">
                    <m:f>
                      <m:fPr>
                        <m:ctrlPr>
                          <a:rPr lang="en-GB" sz="3600" b="0" i="1" smtClean="0">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𝑦</m:t>
                        </m:r>
                      </m:num>
                      <m:den>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den>
                    </m:f>
                  </m:oMath>
                </a14:m>
                <a:endParaRPr lang="en-GB" sz="2800">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AD35E2C9-8ED1-6D45-8DC8-68A2FB7E9F59}"/>
                  </a:ext>
                </a:extLst>
              </p:cNvPr>
              <p:cNvSpPr txBox="1">
                <a:spLocks noRot="1" noChangeAspect="1" noMove="1" noResize="1" noEditPoints="1" noAdjustHandles="1" noChangeArrowheads="1" noChangeShapeType="1" noTextEdit="1"/>
              </p:cNvSpPr>
              <p:nvPr/>
            </p:nvSpPr>
            <p:spPr>
              <a:xfrm>
                <a:off x="9215776" y="55898"/>
                <a:ext cx="2297617" cy="892873"/>
              </a:xfrm>
              <a:prstGeom prst="rect">
                <a:avLst/>
              </a:prstGeom>
              <a:blipFill>
                <a:blip r:embed="rId4"/>
                <a:stretch>
                  <a:fillRect l="-3846" b="-7042"/>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A7809CE2-C71E-4F43-9001-EA49F7F9765A}"/>
              </a:ext>
            </a:extLst>
          </p:cNvPr>
          <p:cNvSpPr txBox="1"/>
          <p:nvPr/>
        </p:nvSpPr>
        <p:spPr>
          <a:xfrm>
            <a:off x="614340" y="4822911"/>
            <a:ext cx="479591" cy="584775"/>
          </a:xfrm>
          <a:prstGeom prst="rect">
            <a:avLst/>
          </a:prstGeom>
          <a:noFill/>
        </p:spPr>
        <p:txBody>
          <a:bodyPr wrap="square" rtlCol="0">
            <a:spAutoFit/>
          </a:bodyPr>
          <a:lstStyle/>
          <a:p>
            <a:r>
              <a:rPr lang="en-GB" sz="3200">
                <a:latin typeface="Century Gothic" panose="020B0502020202020204" pitchFamily="34" charset="0"/>
              </a:rPr>
              <a:t>A</a:t>
            </a:r>
          </a:p>
        </p:txBody>
      </p:sp>
      <p:sp>
        <p:nvSpPr>
          <p:cNvPr id="16" name="TextBox 15">
            <a:extLst>
              <a:ext uri="{FF2B5EF4-FFF2-40B4-BE49-F238E27FC236}">
                <a16:creationId xmlns:a16="http://schemas.microsoft.com/office/drawing/2014/main" id="{6801414D-BDA2-F94F-9B05-AB6DB242A2CC}"/>
              </a:ext>
            </a:extLst>
          </p:cNvPr>
          <p:cNvSpPr txBox="1"/>
          <p:nvPr/>
        </p:nvSpPr>
        <p:spPr>
          <a:xfrm>
            <a:off x="2340483" y="2320241"/>
            <a:ext cx="479591" cy="584775"/>
          </a:xfrm>
          <a:prstGeom prst="rect">
            <a:avLst/>
          </a:prstGeom>
          <a:noFill/>
        </p:spPr>
        <p:txBody>
          <a:bodyPr wrap="square" rtlCol="0">
            <a:spAutoFit/>
          </a:bodyPr>
          <a:lstStyle/>
          <a:p>
            <a:r>
              <a:rPr lang="en-GB" sz="3200">
                <a:latin typeface="Century Gothic" panose="020B0502020202020204" pitchFamily="34" charset="0"/>
              </a:rPr>
              <a:t>B</a:t>
            </a:r>
          </a:p>
        </p:txBody>
      </p:sp>
      <p:sp>
        <p:nvSpPr>
          <p:cNvPr id="17" name="TextBox 16">
            <a:extLst>
              <a:ext uri="{FF2B5EF4-FFF2-40B4-BE49-F238E27FC236}">
                <a16:creationId xmlns:a16="http://schemas.microsoft.com/office/drawing/2014/main" id="{274E5CE4-16EB-6542-BB56-1EDA0610EDC8}"/>
              </a:ext>
            </a:extLst>
          </p:cNvPr>
          <p:cNvSpPr txBox="1"/>
          <p:nvPr/>
        </p:nvSpPr>
        <p:spPr>
          <a:xfrm>
            <a:off x="5042333" y="2284202"/>
            <a:ext cx="479591" cy="584775"/>
          </a:xfrm>
          <a:prstGeom prst="rect">
            <a:avLst/>
          </a:prstGeom>
          <a:noFill/>
        </p:spPr>
        <p:txBody>
          <a:bodyPr wrap="square" rtlCol="0">
            <a:spAutoFit/>
          </a:bodyPr>
          <a:lstStyle/>
          <a:p>
            <a:r>
              <a:rPr lang="en-GB" sz="3200">
                <a:latin typeface="Century Gothic" panose="020B0502020202020204" pitchFamily="34" charset="0"/>
              </a:rPr>
              <a:t>C</a:t>
            </a:r>
          </a:p>
        </p:txBody>
      </p: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D102D633-68DA-7C4C-A19D-69021EAE309D}"/>
                  </a:ext>
                </a:extLst>
              </p:cNvPr>
              <p:cNvSpPr/>
              <p:nvPr/>
            </p:nvSpPr>
            <p:spPr>
              <a:xfrm>
                <a:off x="6575974" y="568322"/>
                <a:ext cx="2513810" cy="892873"/>
              </a:xfrm>
              <a:prstGeom prst="rect">
                <a:avLst/>
              </a:prstGeom>
            </p:spPr>
            <p:txBody>
              <a:bodyPr wrap="square">
                <a:spAutoFit/>
              </a:bodyPr>
              <a:lstStyle/>
              <a:p>
                <a14:m>
                  <m:oMath xmlns:m="http://schemas.openxmlformats.org/officeDocument/2006/math">
                    <m:f>
                      <m:fPr>
                        <m:ctrlPr>
                          <a:rPr lang="en-GB" sz="3600" i="1" smtClean="0">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𝑦</m:t>
                        </m:r>
                      </m:num>
                      <m:den>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𝑥</m:t>
                        </m:r>
                      </m:den>
                    </m:f>
                  </m:oMath>
                </a14:m>
                <a:r>
                  <a:rPr lang="en-GB" sz="3600"/>
                  <a:t> = </a:t>
                </a:r>
                <a14:m>
                  <m:oMath xmlns:m="http://schemas.openxmlformats.org/officeDocument/2006/math">
                    <m:f>
                      <m:fPr>
                        <m:ctrlPr>
                          <a:rPr lang="en-GB" sz="3600" i="1">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3 − 0</m:t>
                        </m:r>
                      </m:num>
                      <m:den>
                        <m:r>
                          <a:rPr lang="en-GB" sz="3600" b="0" i="1" smtClean="0">
                            <a:latin typeface="Cambria Math" panose="02040503050406030204" pitchFamily="18" charset="0"/>
                            <a:ea typeface="Cambria Math" panose="02040503050406030204" pitchFamily="18" charset="0"/>
                          </a:rPr>
                          <m:t>2 − 0</m:t>
                        </m:r>
                      </m:den>
                    </m:f>
                  </m:oMath>
                </a14:m>
                <a:endParaRPr lang="en-GB" sz="3600"/>
              </a:p>
            </p:txBody>
          </p:sp>
        </mc:Choice>
        <mc:Fallback xmlns="">
          <p:sp>
            <p:nvSpPr>
              <p:cNvPr id="18" name="Rectangle 17">
                <a:extLst>
                  <a:ext uri="{FF2B5EF4-FFF2-40B4-BE49-F238E27FC236}">
                    <a16:creationId xmlns:a16="http://schemas.microsoft.com/office/drawing/2014/main" id="{D102D633-68DA-7C4C-A19D-69021EAE309D}"/>
                  </a:ext>
                </a:extLst>
              </p:cNvPr>
              <p:cNvSpPr>
                <a:spLocks noRot="1" noChangeAspect="1" noMove="1" noResize="1" noEditPoints="1" noAdjustHandles="1" noChangeArrowheads="1" noChangeShapeType="1" noTextEdit="1"/>
              </p:cNvSpPr>
              <p:nvPr/>
            </p:nvSpPr>
            <p:spPr>
              <a:xfrm>
                <a:off x="6575974" y="568322"/>
                <a:ext cx="2513810" cy="892873"/>
              </a:xfrm>
              <a:prstGeom prst="rect">
                <a:avLst/>
              </a:prstGeom>
              <a:blipFill>
                <a:blip r:embed="rId5"/>
                <a:stretch>
                  <a:fillRect l="-1005" b="-19444"/>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684FB263-4CC5-EB46-8DEC-C36841D15DB8}"/>
              </a:ext>
            </a:extLst>
          </p:cNvPr>
          <p:cNvSpPr txBox="1"/>
          <p:nvPr/>
        </p:nvSpPr>
        <p:spPr>
          <a:xfrm>
            <a:off x="5729643" y="199158"/>
            <a:ext cx="1967205" cy="461665"/>
          </a:xfrm>
          <a:prstGeom prst="rect">
            <a:avLst/>
          </a:prstGeom>
          <a:noFill/>
        </p:spPr>
        <p:txBody>
          <a:bodyPr wrap="none" rtlCol="0">
            <a:spAutoFit/>
          </a:bodyPr>
          <a:lstStyle/>
          <a:p>
            <a:r>
              <a:rPr lang="en-GB" sz="2400" b="1">
                <a:latin typeface="Century Gothic" panose="020B0502020202020204" pitchFamily="34" charset="0"/>
              </a:rPr>
              <a:t>From A to B:</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D0FF992D-F2C6-CF4E-A1AC-7EB253AE1FA2}"/>
                  </a:ext>
                </a:extLst>
              </p:cNvPr>
              <p:cNvSpPr/>
              <p:nvPr/>
            </p:nvSpPr>
            <p:spPr>
              <a:xfrm>
                <a:off x="5865674" y="1506688"/>
                <a:ext cx="2974283" cy="788742"/>
              </a:xfrm>
              <a:prstGeom prst="rect">
                <a:avLst/>
              </a:prstGeom>
            </p:spPr>
            <p:txBody>
              <a:bodyPr wrap="square">
                <a:spAutoFit/>
              </a:bodyPr>
              <a:lstStyle/>
              <a:p>
                <a:r>
                  <a:rPr lang="en-GB" sz="2400">
                    <a:latin typeface="Century Gothic" panose="020B0502020202020204" pitchFamily="34" charset="0"/>
                  </a:rPr>
                  <a:t>Gradient = </a:t>
                </a:r>
                <a14:m>
                  <m:oMath xmlns:m="http://schemas.openxmlformats.org/officeDocument/2006/math">
                    <m:f>
                      <m:fPr>
                        <m:ctrlPr>
                          <a:rPr lang="en-GB" sz="3200" i="1">
                            <a:latin typeface="Cambria Math" panose="02040503050406030204" pitchFamily="18" charset="0"/>
                            <a:ea typeface="Cambria Math" panose="02040503050406030204" pitchFamily="18" charset="0"/>
                          </a:rPr>
                        </m:ctrlPr>
                      </m:fPr>
                      <m:num>
                        <m:r>
                          <a:rPr lang="en-GB" sz="3200" b="0" i="1" smtClean="0">
                            <a:latin typeface="Cambria Math" panose="02040503050406030204" pitchFamily="18" charset="0"/>
                            <a:ea typeface="Cambria Math" panose="02040503050406030204" pitchFamily="18" charset="0"/>
                          </a:rPr>
                          <m:t>3</m:t>
                        </m:r>
                      </m:num>
                      <m:den>
                        <m:r>
                          <a:rPr lang="en-GB" sz="3200" b="0" i="1" smtClean="0">
                            <a:latin typeface="Cambria Math" panose="02040503050406030204" pitchFamily="18" charset="0"/>
                            <a:ea typeface="Cambria Math" panose="02040503050406030204" pitchFamily="18" charset="0"/>
                          </a:rPr>
                          <m:t>2</m:t>
                        </m:r>
                      </m:den>
                    </m:f>
                  </m:oMath>
                </a14:m>
                <a:endParaRPr lang="en-GB" sz="2400">
                  <a:latin typeface="Century Gothic" panose="020B0502020202020204" pitchFamily="34" charset="0"/>
                </a:endParaRPr>
              </a:p>
            </p:txBody>
          </p:sp>
        </mc:Choice>
        <mc:Fallback xmlns="">
          <p:sp>
            <p:nvSpPr>
              <p:cNvPr id="19" name="Rectangle 18">
                <a:extLst>
                  <a:ext uri="{FF2B5EF4-FFF2-40B4-BE49-F238E27FC236}">
                    <a16:creationId xmlns:a16="http://schemas.microsoft.com/office/drawing/2014/main" id="{D0FF992D-F2C6-CF4E-A1AC-7EB253AE1FA2}"/>
                  </a:ext>
                </a:extLst>
              </p:cNvPr>
              <p:cNvSpPr>
                <a:spLocks noRot="1" noChangeAspect="1" noMove="1" noResize="1" noEditPoints="1" noAdjustHandles="1" noChangeArrowheads="1" noChangeShapeType="1" noTextEdit="1"/>
              </p:cNvSpPr>
              <p:nvPr/>
            </p:nvSpPr>
            <p:spPr>
              <a:xfrm>
                <a:off x="5865674" y="1506688"/>
                <a:ext cx="2974283" cy="788742"/>
              </a:xfrm>
              <a:prstGeom prst="rect">
                <a:avLst/>
              </a:prstGeom>
              <a:blipFill>
                <a:blip r:embed="rId6"/>
                <a:stretch>
                  <a:fillRect l="-2979" b="-4762"/>
                </a:stretch>
              </a:blipFill>
            </p:spPr>
            <p:txBody>
              <a:bodyPr/>
              <a:lstStyle/>
              <a:p>
                <a:r>
                  <a:rPr lang="en-GB">
                    <a:noFill/>
                  </a:rPr>
                  <a:t> </a:t>
                </a:r>
              </a:p>
            </p:txBody>
          </p:sp>
        </mc:Fallback>
      </mc:AlternateContent>
      <p:sp>
        <p:nvSpPr>
          <p:cNvPr id="20" name="Rectangle 19">
            <a:extLst>
              <a:ext uri="{FF2B5EF4-FFF2-40B4-BE49-F238E27FC236}">
                <a16:creationId xmlns:a16="http://schemas.microsoft.com/office/drawing/2014/main" id="{A0EE2158-AEBA-434A-97EE-1AF097AD32DB}"/>
              </a:ext>
            </a:extLst>
          </p:cNvPr>
          <p:cNvSpPr/>
          <p:nvPr/>
        </p:nvSpPr>
        <p:spPr>
          <a:xfrm>
            <a:off x="5865673" y="2325099"/>
            <a:ext cx="2974283" cy="461665"/>
          </a:xfrm>
          <a:prstGeom prst="rect">
            <a:avLst/>
          </a:prstGeom>
        </p:spPr>
        <p:txBody>
          <a:bodyPr wrap="square">
            <a:spAutoFit/>
          </a:bodyPr>
          <a:lstStyle/>
          <a:p>
            <a:r>
              <a:rPr lang="en-GB" sz="2400">
                <a:latin typeface="Century Gothic" panose="020B0502020202020204" pitchFamily="34" charset="0"/>
              </a:rPr>
              <a:t>Gradient = 1.5</a:t>
            </a:r>
          </a:p>
        </p:txBody>
      </p:sp>
      <p:sp>
        <p:nvSpPr>
          <p:cNvPr id="21" name="Rectangle 20">
            <a:extLst>
              <a:ext uri="{FF2B5EF4-FFF2-40B4-BE49-F238E27FC236}">
                <a16:creationId xmlns:a16="http://schemas.microsoft.com/office/drawing/2014/main" id="{A90EA0B6-48A8-6C48-8D6F-2C1DD73554F5}"/>
              </a:ext>
            </a:extLst>
          </p:cNvPr>
          <p:cNvSpPr/>
          <p:nvPr/>
        </p:nvSpPr>
        <p:spPr>
          <a:xfrm>
            <a:off x="5865673" y="2905016"/>
            <a:ext cx="4567276" cy="461665"/>
          </a:xfrm>
          <a:prstGeom prst="rect">
            <a:avLst/>
          </a:prstGeom>
        </p:spPr>
        <p:txBody>
          <a:bodyPr wrap="square">
            <a:spAutoFit/>
          </a:bodyPr>
          <a:lstStyle/>
          <a:p>
            <a:r>
              <a:rPr lang="en-GB" sz="2400">
                <a:latin typeface="Century Gothic" panose="020B0502020202020204" pitchFamily="34" charset="0"/>
              </a:rPr>
              <a:t>Therefore speed = 1.5 m/s</a:t>
            </a:r>
          </a:p>
        </p:txBody>
      </p:sp>
      <p:sp>
        <p:nvSpPr>
          <p:cNvPr id="22" name="TextBox 21">
            <a:extLst>
              <a:ext uri="{FF2B5EF4-FFF2-40B4-BE49-F238E27FC236}">
                <a16:creationId xmlns:a16="http://schemas.microsoft.com/office/drawing/2014/main" id="{7899AA8C-E961-F347-83A0-8D62F9B7120C}"/>
              </a:ext>
            </a:extLst>
          </p:cNvPr>
          <p:cNvSpPr txBox="1"/>
          <p:nvPr/>
        </p:nvSpPr>
        <p:spPr>
          <a:xfrm>
            <a:off x="5776447" y="3644557"/>
            <a:ext cx="1989647" cy="461665"/>
          </a:xfrm>
          <a:prstGeom prst="rect">
            <a:avLst/>
          </a:prstGeom>
          <a:noFill/>
        </p:spPr>
        <p:txBody>
          <a:bodyPr wrap="none" rtlCol="0">
            <a:spAutoFit/>
          </a:bodyPr>
          <a:lstStyle/>
          <a:p>
            <a:r>
              <a:rPr lang="en-GB" sz="2400" b="1">
                <a:latin typeface="Century Gothic" panose="020B0502020202020204" pitchFamily="34" charset="0"/>
              </a:rPr>
              <a:t>From B to C:</a:t>
            </a:r>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5B9B9559-EBC1-4A49-BFF0-BECEC3F3F096}"/>
                  </a:ext>
                </a:extLst>
              </p:cNvPr>
              <p:cNvSpPr/>
              <p:nvPr/>
            </p:nvSpPr>
            <p:spPr>
              <a:xfrm>
                <a:off x="6321542" y="4000214"/>
                <a:ext cx="2513810" cy="892873"/>
              </a:xfrm>
              <a:prstGeom prst="rect">
                <a:avLst/>
              </a:prstGeom>
            </p:spPr>
            <p:txBody>
              <a:bodyPr wrap="square">
                <a:spAutoFit/>
              </a:bodyPr>
              <a:lstStyle/>
              <a:p>
                <a14:m>
                  <m:oMath xmlns:m="http://schemas.openxmlformats.org/officeDocument/2006/math">
                    <m:f>
                      <m:fPr>
                        <m:ctrlPr>
                          <a:rPr lang="en-GB" sz="3600" i="1" smtClean="0">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𝑦</m:t>
                        </m:r>
                      </m:num>
                      <m:den>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𝑥</m:t>
                        </m:r>
                      </m:den>
                    </m:f>
                  </m:oMath>
                </a14:m>
                <a:r>
                  <a:rPr lang="en-GB" sz="3600"/>
                  <a:t> = </a:t>
                </a:r>
                <a14:m>
                  <m:oMath xmlns:m="http://schemas.openxmlformats.org/officeDocument/2006/math">
                    <m:f>
                      <m:fPr>
                        <m:ctrlPr>
                          <a:rPr lang="en-GB" sz="3600" i="1">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3 − 3</m:t>
                        </m:r>
                      </m:num>
                      <m:den>
                        <m:r>
                          <a:rPr lang="en-GB" sz="3600" b="0" i="1" smtClean="0">
                            <a:latin typeface="Cambria Math" panose="02040503050406030204" pitchFamily="18" charset="0"/>
                            <a:ea typeface="Cambria Math" panose="02040503050406030204" pitchFamily="18" charset="0"/>
                          </a:rPr>
                          <m:t>5 − 2</m:t>
                        </m:r>
                      </m:den>
                    </m:f>
                  </m:oMath>
                </a14:m>
                <a:endParaRPr lang="en-GB" sz="3600"/>
              </a:p>
            </p:txBody>
          </p:sp>
        </mc:Choice>
        <mc:Fallback xmlns="">
          <p:sp>
            <p:nvSpPr>
              <p:cNvPr id="23" name="Rectangle 22">
                <a:extLst>
                  <a:ext uri="{FF2B5EF4-FFF2-40B4-BE49-F238E27FC236}">
                    <a16:creationId xmlns:a16="http://schemas.microsoft.com/office/drawing/2014/main" id="{5B9B9559-EBC1-4A49-BFF0-BECEC3F3F096}"/>
                  </a:ext>
                </a:extLst>
              </p:cNvPr>
              <p:cNvSpPr>
                <a:spLocks noRot="1" noChangeAspect="1" noMove="1" noResize="1" noEditPoints="1" noAdjustHandles="1" noChangeArrowheads="1" noChangeShapeType="1" noTextEdit="1"/>
              </p:cNvSpPr>
              <p:nvPr/>
            </p:nvSpPr>
            <p:spPr>
              <a:xfrm>
                <a:off x="6321542" y="4000214"/>
                <a:ext cx="2513810" cy="892873"/>
              </a:xfrm>
              <a:prstGeom prst="rect">
                <a:avLst/>
              </a:prstGeom>
              <a:blipFill>
                <a:blip r:embed="rId7"/>
                <a:stretch>
                  <a:fillRect l="-1005" b="-1944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B3F7752-C37C-034A-87CD-CF53D9AAC8B4}"/>
                  </a:ext>
                </a:extLst>
              </p:cNvPr>
              <p:cNvSpPr/>
              <p:nvPr/>
            </p:nvSpPr>
            <p:spPr>
              <a:xfrm>
                <a:off x="5883286" y="4869861"/>
                <a:ext cx="2974283" cy="788742"/>
              </a:xfrm>
              <a:prstGeom prst="rect">
                <a:avLst/>
              </a:prstGeom>
            </p:spPr>
            <p:txBody>
              <a:bodyPr wrap="square">
                <a:spAutoFit/>
              </a:bodyPr>
              <a:lstStyle/>
              <a:p>
                <a:r>
                  <a:rPr lang="en-GB" sz="2400">
                    <a:latin typeface="Century Gothic" panose="020B0502020202020204" pitchFamily="34" charset="0"/>
                  </a:rPr>
                  <a:t>Gradient = </a:t>
                </a:r>
                <a14:m>
                  <m:oMath xmlns:m="http://schemas.openxmlformats.org/officeDocument/2006/math">
                    <m:f>
                      <m:fPr>
                        <m:ctrlPr>
                          <a:rPr lang="en-GB" sz="3200" i="1">
                            <a:latin typeface="Cambria Math" panose="02040503050406030204" pitchFamily="18" charset="0"/>
                            <a:ea typeface="Cambria Math" panose="02040503050406030204" pitchFamily="18" charset="0"/>
                          </a:rPr>
                        </m:ctrlPr>
                      </m:fPr>
                      <m:num>
                        <m:r>
                          <a:rPr lang="en-GB" sz="3200" b="0" i="1" smtClean="0">
                            <a:latin typeface="Cambria Math" panose="02040503050406030204" pitchFamily="18" charset="0"/>
                            <a:ea typeface="Cambria Math" panose="02040503050406030204" pitchFamily="18" charset="0"/>
                          </a:rPr>
                          <m:t>0</m:t>
                        </m:r>
                      </m:num>
                      <m:den>
                        <m:r>
                          <a:rPr lang="en-GB" sz="3200" b="0" i="1" smtClean="0">
                            <a:latin typeface="Cambria Math" panose="02040503050406030204" pitchFamily="18" charset="0"/>
                            <a:ea typeface="Cambria Math" panose="02040503050406030204" pitchFamily="18" charset="0"/>
                          </a:rPr>
                          <m:t>3</m:t>
                        </m:r>
                      </m:den>
                    </m:f>
                  </m:oMath>
                </a14:m>
                <a:endParaRPr lang="en-GB" sz="2400">
                  <a:latin typeface="Century Gothic" panose="020B0502020202020204" pitchFamily="34" charset="0"/>
                </a:endParaRPr>
              </a:p>
            </p:txBody>
          </p:sp>
        </mc:Choice>
        <mc:Fallback xmlns="">
          <p:sp>
            <p:nvSpPr>
              <p:cNvPr id="24" name="Rectangle 23">
                <a:extLst>
                  <a:ext uri="{FF2B5EF4-FFF2-40B4-BE49-F238E27FC236}">
                    <a16:creationId xmlns:a16="http://schemas.microsoft.com/office/drawing/2014/main" id="{7B3F7752-C37C-034A-87CD-CF53D9AAC8B4}"/>
                  </a:ext>
                </a:extLst>
              </p:cNvPr>
              <p:cNvSpPr>
                <a:spLocks noRot="1" noChangeAspect="1" noMove="1" noResize="1" noEditPoints="1" noAdjustHandles="1" noChangeArrowheads="1" noChangeShapeType="1" noTextEdit="1"/>
              </p:cNvSpPr>
              <p:nvPr/>
            </p:nvSpPr>
            <p:spPr>
              <a:xfrm>
                <a:off x="5883286" y="4869861"/>
                <a:ext cx="2974283" cy="788742"/>
              </a:xfrm>
              <a:prstGeom prst="rect">
                <a:avLst/>
              </a:prstGeom>
              <a:blipFill>
                <a:blip r:embed="rId8"/>
                <a:stretch>
                  <a:fillRect l="-3404" b="-4762"/>
                </a:stretch>
              </a:blipFill>
            </p:spPr>
            <p:txBody>
              <a:bodyPr/>
              <a:lstStyle/>
              <a:p>
                <a:r>
                  <a:rPr lang="en-GB">
                    <a:noFill/>
                  </a:rPr>
                  <a:t> </a:t>
                </a:r>
              </a:p>
            </p:txBody>
          </p:sp>
        </mc:Fallback>
      </mc:AlternateContent>
      <p:sp>
        <p:nvSpPr>
          <p:cNvPr id="25" name="Rectangle 24">
            <a:extLst>
              <a:ext uri="{FF2B5EF4-FFF2-40B4-BE49-F238E27FC236}">
                <a16:creationId xmlns:a16="http://schemas.microsoft.com/office/drawing/2014/main" id="{776F6A5A-44BB-7B4B-AA06-3E39CC1A7153}"/>
              </a:ext>
            </a:extLst>
          </p:cNvPr>
          <p:cNvSpPr/>
          <p:nvPr/>
        </p:nvSpPr>
        <p:spPr>
          <a:xfrm>
            <a:off x="5883286" y="5672190"/>
            <a:ext cx="2974283" cy="461665"/>
          </a:xfrm>
          <a:prstGeom prst="rect">
            <a:avLst/>
          </a:prstGeom>
        </p:spPr>
        <p:txBody>
          <a:bodyPr wrap="square">
            <a:spAutoFit/>
          </a:bodyPr>
          <a:lstStyle/>
          <a:p>
            <a:r>
              <a:rPr lang="en-GB" sz="2400">
                <a:latin typeface="Century Gothic" panose="020B0502020202020204" pitchFamily="34" charset="0"/>
              </a:rPr>
              <a:t>Gradient = 0</a:t>
            </a:r>
          </a:p>
        </p:txBody>
      </p:sp>
      <p:sp>
        <p:nvSpPr>
          <p:cNvPr id="26" name="Rectangle 25">
            <a:extLst>
              <a:ext uri="{FF2B5EF4-FFF2-40B4-BE49-F238E27FC236}">
                <a16:creationId xmlns:a16="http://schemas.microsoft.com/office/drawing/2014/main" id="{FC6512E2-83CE-1E48-85D2-F003E8BAEB40}"/>
              </a:ext>
            </a:extLst>
          </p:cNvPr>
          <p:cNvSpPr/>
          <p:nvPr/>
        </p:nvSpPr>
        <p:spPr>
          <a:xfrm>
            <a:off x="5883286" y="6252107"/>
            <a:ext cx="4567276" cy="461665"/>
          </a:xfrm>
          <a:prstGeom prst="rect">
            <a:avLst/>
          </a:prstGeom>
        </p:spPr>
        <p:txBody>
          <a:bodyPr wrap="square">
            <a:spAutoFit/>
          </a:bodyPr>
          <a:lstStyle/>
          <a:p>
            <a:r>
              <a:rPr lang="en-GB" sz="2400">
                <a:latin typeface="Century Gothic" panose="020B0502020202020204" pitchFamily="34" charset="0"/>
              </a:rPr>
              <a:t>Therefore speed = 0 m/s</a:t>
            </a:r>
          </a:p>
        </p:txBody>
      </p:sp>
    </p:spTree>
    <p:extLst>
      <p:ext uri="{BB962C8B-B14F-4D97-AF65-F5344CB8AC3E}">
        <p14:creationId xmlns:p14="http://schemas.microsoft.com/office/powerpoint/2010/main" val="152425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17" grpId="0"/>
      <p:bldP spid="18" grpId="0"/>
      <p:bldP spid="2" grpId="0"/>
      <p:bldP spid="19" grpId="0"/>
      <p:bldP spid="20" grpId="0"/>
      <p:bldP spid="21" grpId="0"/>
      <p:bldP spid="22" grpId="0"/>
      <p:bldP spid="23" grpId="0"/>
      <p:bldP spid="24"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BC462-8C21-5D4B-A5C9-A4096C6C9DAF}"/>
              </a:ext>
            </a:extLst>
          </p:cNvPr>
          <p:cNvSpPr>
            <a:spLocks noGrp="1"/>
          </p:cNvSpPr>
          <p:nvPr>
            <p:ph type="title"/>
          </p:nvPr>
        </p:nvSpPr>
        <p:spPr/>
        <p:txBody>
          <a:bodyPr/>
          <a:lstStyle/>
          <a:p>
            <a:r>
              <a:rPr lang="en-GB">
                <a:latin typeface="Century Gothic" panose="020B0502020202020204" pitchFamily="34" charset="0"/>
              </a:rPr>
              <a:t>Determine if each statement is true or false:</a:t>
            </a:r>
          </a:p>
        </p:txBody>
      </p:sp>
      <p:graphicFrame>
        <p:nvGraphicFramePr>
          <p:cNvPr id="3" name="Chart 2">
            <a:extLst>
              <a:ext uri="{FF2B5EF4-FFF2-40B4-BE49-F238E27FC236}">
                <a16:creationId xmlns:a16="http://schemas.microsoft.com/office/drawing/2014/main" id="{552C0CA1-722C-F248-B918-33EE59ABF6BC}"/>
              </a:ext>
            </a:extLst>
          </p:cNvPr>
          <p:cNvGraphicFramePr/>
          <p:nvPr>
            <p:extLst>
              <p:ext uri="{D42A27DB-BD31-4B8C-83A1-F6EECF244321}">
                <p14:modId xmlns:p14="http://schemas.microsoft.com/office/powerpoint/2010/main" val="3474480710"/>
              </p:ext>
            </p:extLst>
          </p:nvPr>
        </p:nvGraphicFramePr>
        <p:xfrm>
          <a:off x="540000" y="1463829"/>
          <a:ext cx="5151772" cy="4504736"/>
        </p:xfrm>
        <a:graphic>
          <a:graphicData uri="http://schemas.openxmlformats.org/drawingml/2006/chart">
            <c:chart xmlns:c="http://schemas.openxmlformats.org/drawingml/2006/chart" xmlns:r="http://schemas.openxmlformats.org/officeDocument/2006/relationships" r:id="rId3"/>
          </a:graphicData>
        </a:graphic>
      </p:graphicFrame>
      <p:cxnSp>
        <p:nvCxnSpPr>
          <p:cNvPr id="4" name="Straight Connector 3">
            <a:extLst>
              <a:ext uri="{FF2B5EF4-FFF2-40B4-BE49-F238E27FC236}">
                <a16:creationId xmlns:a16="http://schemas.microsoft.com/office/drawing/2014/main" id="{ABF60EA3-6125-3244-AFF6-443549DC1CD1}"/>
              </a:ext>
            </a:extLst>
          </p:cNvPr>
          <p:cNvCxnSpPr>
            <a:cxnSpLocks/>
          </p:cNvCxnSpPr>
          <p:nvPr/>
        </p:nvCxnSpPr>
        <p:spPr>
          <a:xfrm flipV="1">
            <a:off x="943969" y="3099661"/>
            <a:ext cx="883365" cy="229451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74E0B82-D2AC-8640-AF02-9BE3444B5FD7}"/>
              </a:ext>
            </a:extLst>
          </p:cNvPr>
          <p:cNvSpPr txBox="1"/>
          <p:nvPr/>
        </p:nvSpPr>
        <p:spPr>
          <a:xfrm>
            <a:off x="2532499" y="5968565"/>
            <a:ext cx="1735811" cy="461665"/>
          </a:xfrm>
          <a:prstGeom prst="rect">
            <a:avLst/>
          </a:prstGeom>
          <a:noFill/>
        </p:spPr>
        <p:txBody>
          <a:bodyPr wrap="square" rtlCol="0">
            <a:spAutoFit/>
          </a:bodyPr>
          <a:lstStyle/>
          <a:p>
            <a:r>
              <a:rPr lang="en-GB" sz="2400">
                <a:latin typeface="Century Gothic" panose="020B0502020202020204" pitchFamily="34" charset="0"/>
              </a:rPr>
              <a:t>Time (s)</a:t>
            </a:r>
          </a:p>
        </p:txBody>
      </p:sp>
      <p:sp>
        <p:nvSpPr>
          <p:cNvPr id="6" name="TextBox 5">
            <a:extLst>
              <a:ext uri="{FF2B5EF4-FFF2-40B4-BE49-F238E27FC236}">
                <a16:creationId xmlns:a16="http://schemas.microsoft.com/office/drawing/2014/main" id="{4ECEC7F9-A185-244F-9CCB-9795A3239B48}"/>
              </a:ext>
            </a:extLst>
          </p:cNvPr>
          <p:cNvSpPr txBox="1"/>
          <p:nvPr/>
        </p:nvSpPr>
        <p:spPr>
          <a:xfrm rot="16200000">
            <a:off x="-1150867" y="2868828"/>
            <a:ext cx="2946448" cy="461665"/>
          </a:xfrm>
          <a:prstGeom prst="rect">
            <a:avLst/>
          </a:prstGeom>
          <a:noFill/>
        </p:spPr>
        <p:txBody>
          <a:bodyPr wrap="square" rtlCol="0">
            <a:spAutoFit/>
          </a:bodyPr>
          <a:lstStyle/>
          <a:p>
            <a:r>
              <a:rPr lang="en-GB" sz="2400">
                <a:latin typeface="Century Gothic" panose="020B0502020202020204" pitchFamily="34" charset="0"/>
              </a:rPr>
              <a:t>Distance (m)</a:t>
            </a:r>
          </a:p>
        </p:txBody>
      </p:sp>
      <p:cxnSp>
        <p:nvCxnSpPr>
          <p:cNvPr id="7" name="Straight Connector 6">
            <a:extLst>
              <a:ext uri="{FF2B5EF4-FFF2-40B4-BE49-F238E27FC236}">
                <a16:creationId xmlns:a16="http://schemas.microsoft.com/office/drawing/2014/main" id="{3E7795E8-D35B-9946-BCAC-B5F490D6072B}"/>
              </a:ext>
            </a:extLst>
          </p:cNvPr>
          <p:cNvCxnSpPr>
            <a:cxnSpLocks/>
          </p:cNvCxnSpPr>
          <p:nvPr/>
        </p:nvCxnSpPr>
        <p:spPr>
          <a:xfrm>
            <a:off x="1827334" y="3099661"/>
            <a:ext cx="179926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4321C7F-87E3-C84D-BD64-40349B14521E}"/>
              </a:ext>
            </a:extLst>
          </p:cNvPr>
          <p:cNvCxnSpPr>
            <a:cxnSpLocks/>
          </p:cNvCxnSpPr>
          <p:nvPr/>
        </p:nvCxnSpPr>
        <p:spPr>
          <a:xfrm flipV="1">
            <a:off x="3626603" y="1642820"/>
            <a:ext cx="1735811" cy="145684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3394691-B166-854F-A525-FD974CA0F5F4}"/>
              </a:ext>
            </a:extLst>
          </p:cNvPr>
          <p:cNvSpPr txBox="1"/>
          <p:nvPr/>
        </p:nvSpPr>
        <p:spPr>
          <a:xfrm>
            <a:off x="5849999" y="1301858"/>
            <a:ext cx="5587750" cy="4154984"/>
          </a:xfrm>
          <a:prstGeom prst="rect">
            <a:avLst/>
          </a:prstGeom>
          <a:noFill/>
        </p:spPr>
        <p:txBody>
          <a:bodyPr wrap="square" rtlCol="0">
            <a:spAutoFit/>
          </a:bodyPr>
          <a:lstStyle/>
          <a:p>
            <a:pPr marL="342900" indent="-342900">
              <a:buFont typeface="+mj-lt"/>
              <a:buAutoNum type="arabicPeriod"/>
            </a:pPr>
            <a:r>
              <a:rPr lang="en-GB" sz="2400">
                <a:latin typeface="Century Gothic" panose="020B0502020202020204" pitchFamily="34" charset="0"/>
              </a:rPr>
              <a:t>The gradient is steepest between 3 and 5 seconds.</a:t>
            </a:r>
          </a:p>
          <a:p>
            <a:pPr marL="342900" indent="-342900">
              <a:buFont typeface="+mj-lt"/>
              <a:buAutoNum type="arabicPeriod"/>
            </a:pPr>
            <a:endParaRPr lang="en-GB" sz="2400">
              <a:latin typeface="Century Gothic" panose="020B0502020202020204" pitchFamily="34" charset="0"/>
            </a:endParaRPr>
          </a:p>
          <a:p>
            <a:pPr marL="342900" indent="-342900">
              <a:buFont typeface="+mj-lt"/>
              <a:buAutoNum type="arabicPeriod"/>
            </a:pPr>
            <a:r>
              <a:rPr lang="en-GB" sz="2400">
                <a:latin typeface="Century Gothic" panose="020B0502020202020204" pitchFamily="34" charset="0"/>
              </a:rPr>
              <a:t>Between 1 and 3 seconds the object is stationary.</a:t>
            </a:r>
          </a:p>
          <a:p>
            <a:pPr marL="342900" indent="-342900">
              <a:buFont typeface="+mj-lt"/>
              <a:buAutoNum type="arabicPeriod"/>
            </a:pPr>
            <a:endParaRPr lang="en-GB" sz="2400">
              <a:latin typeface="Century Gothic" panose="020B0502020202020204" pitchFamily="34" charset="0"/>
            </a:endParaRPr>
          </a:p>
          <a:p>
            <a:pPr marL="342900" indent="-342900">
              <a:buFont typeface="+mj-lt"/>
              <a:buAutoNum type="arabicPeriod"/>
            </a:pPr>
            <a:r>
              <a:rPr lang="en-GB" sz="2400">
                <a:latin typeface="Century Gothic" panose="020B0502020202020204" pitchFamily="34" charset="0"/>
              </a:rPr>
              <a:t>The gradient on a distance-time graph is similar to the speed.</a:t>
            </a:r>
          </a:p>
          <a:p>
            <a:pPr marL="342900" indent="-342900">
              <a:buFont typeface="+mj-lt"/>
              <a:buAutoNum type="arabicPeriod"/>
            </a:pPr>
            <a:endParaRPr lang="en-GB" sz="2400">
              <a:latin typeface="Century Gothic" panose="020B0502020202020204" pitchFamily="34" charset="0"/>
            </a:endParaRPr>
          </a:p>
          <a:p>
            <a:pPr marL="342900" indent="-342900">
              <a:buFont typeface="+mj-lt"/>
              <a:buAutoNum type="arabicPeriod"/>
            </a:pPr>
            <a:r>
              <a:rPr lang="en-GB" sz="2400">
                <a:latin typeface="Century Gothic" panose="020B0502020202020204" pitchFamily="34" charset="0"/>
              </a:rPr>
              <a:t>The speed during the first second is 3 m/s.</a:t>
            </a:r>
          </a:p>
        </p:txBody>
      </p:sp>
      <p:sp>
        <p:nvSpPr>
          <p:cNvPr id="14" name="TextBox 13">
            <a:extLst>
              <a:ext uri="{FF2B5EF4-FFF2-40B4-BE49-F238E27FC236}">
                <a16:creationId xmlns:a16="http://schemas.microsoft.com/office/drawing/2014/main" id="{239D769D-4C5B-5844-8AC8-A6E24BD1B431}"/>
              </a:ext>
            </a:extLst>
          </p:cNvPr>
          <p:cNvSpPr txBox="1"/>
          <p:nvPr/>
        </p:nvSpPr>
        <p:spPr>
          <a:xfrm>
            <a:off x="6203706" y="2025140"/>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15" name="TextBox 14">
            <a:extLst>
              <a:ext uri="{FF2B5EF4-FFF2-40B4-BE49-F238E27FC236}">
                <a16:creationId xmlns:a16="http://schemas.microsoft.com/office/drawing/2014/main" id="{4520F91E-FD06-C844-AB10-D09B3C41AC6D}"/>
              </a:ext>
            </a:extLst>
          </p:cNvPr>
          <p:cNvSpPr txBox="1"/>
          <p:nvPr/>
        </p:nvSpPr>
        <p:spPr>
          <a:xfrm>
            <a:off x="6202240" y="3147795"/>
            <a:ext cx="79701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True</a:t>
            </a:r>
          </a:p>
        </p:txBody>
      </p:sp>
      <p:sp>
        <p:nvSpPr>
          <p:cNvPr id="16" name="TextBox 15">
            <a:extLst>
              <a:ext uri="{FF2B5EF4-FFF2-40B4-BE49-F238E27FC236}">
                <a16:creationId xmlns:a16="http://schemas.microsoft.com/office/drawing/2014/main" id="{BE432B68-9488-BF45-B88E-A437C9371842}"/>
              </a:ext>
            </a:extLst>
          </p:cNvPr>
          <p:cNvSpPr txBox="1"/>
          <p:nvPr/>
        </p:nvSpPr>
        <p:spPr>
          <a:xfrm>
            <a:off x="6203707" y="4270450"/>
            <a:ext cx="94128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False</a:t>
            </a:r>
          </a:p>
        </p:txBody>
      </p:sp>
      <p:sp>
        <p:nvSpPr>
          <p:cNvPr id="17" name="TextBox 16">
            <a:extLst>
              <a:ext uri="{FF2B5EF4-FFF2-40B4-BE49-F238E27FC236}">
                <a16:creationId xmlns:a16="http://schemas.microsoft.com/office/drawing/2014/main" id="{2D6364B6-EFDB-564A-89CD-95D190CF8C3E}"/>
              </a:ext>
            </a:extLst>
          </p:cNvPr>
          <p:cNvSpPr txBox="1"/>
          <p:nvPr/>
        </p:nvSpPr>
        <p:spPr>
          <a:xfrm>
            <a:off x="6203705" y="5357540"/>
            <a:ext cx="79701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Tree>
    <p:extLst>
      <p:ext uri="{BB962C8B-B14F-4D97-AF65-F5344CB8AC3E}">
        <p14:creationId xmlns:p14="http://schemas.microsoft.com/office/powerpoint/2010/main" val="1554037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5" grpId="0"/>
      <p:bldP spid="6" grpId="0"/>
      <p:bldP spid="13" grpId="0"/>
      <p:bldP spid="14" grpId="0"/>
      <p:bldP spid="15" grpId="0"/>
      <p:bldP spid="16"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D364C-CD0C-DB43-A231-8AC702379C87}"/>
              </a:ext>
            </a:extLst>
          </p:cNvPr>
          <p:cNvSpPr>
            <a:spLocks noGrp="1"/>
          </p:cNvSpPr>
          <p:nvPr>
            <p:ph type="title"/>
          </p:nvPr>
        </p:nvSpPr>
        <p:spPr/>
        <p:txBody>
          <a:bodyPr/>
          <a:lstStyle/>
          <a:p>
            <a:r>
              <a:rPr lang="en-GB">
                <a:latin typeface="Century Gothic" panose="020B0502020202020204" pitchFamily="34" charset="0"/>
              </a:rPr>
              <a:t>Describing linear graphs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49508E-63D1-DC49-B930-358443969A7A}"/>
                  </a:ext>
                </a:extLst>
              </p:cNvPr>
              <p:cNvSpPr txBox="1"/>
              <p:nvPr/>
            </p:nvSpPr>
            <p:spPr>
              <a:xfrm>
                <a:off x="479178" y="945397"/>
                <a:ext cx="5507064" cy="4524315"/>
              </a:xfrm>
              <a:prstGeom prst="rect">
                <a:avLst/>
              </a:prstGeom>
              <a:noFill/>
            </p:spPr>
            <p:txBody>
              <a:bodyPr wrap="square" rtlCol="0">
                <a:spAutoFit/>
              </a:bodyPr>
              <a:lstStyle/>
              <a:p>
                <a:r>
                  <a:rPr lang="en-GB" sz="2400">
                    <a:latin typeface="Century Gothic" panose="020B0502020202020204" pitchFamily="34" charset="0"/>
                  </a:rPr>
                  <a:t>Straight lines can be described using the equation:</a:t>
                </a:r>
              </a:p>
              <a:p>
                <a:endParaRPr lang="en-GB" sz="240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1" dirty="0" smtClean="0">
                          <a:latin typeface="Cambria Math" panose="02040503050406030204" pitchFamily="18" charset="0"/>
                        </a:rPr>
                        <m:t>𝒚</m:t>
                      </m:r>
                      <m:r>
                        <a:rPr lang="en-GB" sz="2400" b="1" i="1" dirty="0" smtClean="0">
                          <a:latin typeface="Cambria Math" panose="02040503050406030204" pitchFamily="18" charset="0"/>
                        </a:rPr>
                        <m:t> = </m:t>
                      </m:r>
                      <m:r>
                        <a:rPr lang="en-GB" sz="2400" b="1" i="1" dirty="0" smtClean="0">
                          <a:latin typeface="Cambria Math" panose="02040503050406030204" pitchFamily="18" charset="0"/>
                        </a:rPr>
                        <m:t>𝒎𝒙</m:t>
                      </m:r>
                      <m:r>
                        <a:rPr lang="en-GB" sz="2400" b="1" i="1" dirty="0" smtClean="0">
                          <a:latin typeface="Cambria Math" panose="02040503050406030204" pitchFamily="18" charset="0"/>
                        </a:rPr>
                        <m:t> + </m:t>
                      </m:r>
                      <m:r>
                        <a:rPr lang="en-GB" sz="2400" b="1" i="1" dirty="0" smtClean="0">
                          <a:latin typeface="Cambria Math" panose="02040503050406030204" pitchFamily="18" charset="0"/>
                        </a:rPr>
                        <m:t>𝒄</m:t>
                      </m:r>
                    </m:oMath>
                  </m:oMathPara>
                </a14:m>
                <a:endParaRPr lang="en-GB" sz="2400" b="1">
                  <a:latin typeface="Century Gothic" panose="020B0502020202020204" pitchFamily="34" charset="0"/>
                </a:endParaRPr>
              </a:p>
              <a:p>
                <a:endParaRPr lang="en-GB" sz="2400">
                  <a:latin typeface="Century Gothic" panose="020B0502020202020204" pitchFamily="34" charset="0"/>
                </a:endParaRPr>
              </a:p>
              <a:p>
                <a:r>
                  <a:rPr lang="en-GB" sz="2400">
                    <a:latin typeface="Century Gothic" panose="020B0502020202020204" pitchFamily="34" charset="0"/>
                  </a:rPr>
                  <a:t>where </a:t>
                </a:r>
                <a14:m>
                  <m:oMath xmlns:m="http://schemas.openxmlformats.org/officeDocument/2006/math">
                    <m:r>
                      <a:rPr lang="en-GB" sz="2400" i="1" dirty="0" smtClean="0">
                        <a:latin typeface="Cambria Math" panose="02040503050406030204" pitchFamily="18" charset="0"/>
                      </a:rPr>
                      <m:t>𝑚</m:t>
                    </m:r>
                  </m:oMath>
                </a14:m>
                <a:r>
                  <a:rPr lang="en-GB" sz="2400">
                    <a:latin typeface="Century Gothic" panose="020B0502020202020204" pitchFamily="34" charset="0"/>
                  </a:rPr>
                  <a:t> is the gradient and </a:t>
                </a:r>
                <a14:m>
                  <m:oMath xmlns:m="http://schemas.openxmlformats.org/officeDocument/2006/math">
                    <m:r>
                      <a:rPr lang="en-GB" sz="2400" i="1" dirty="0" smtClean="0">
                        <a:latin typeface="Cambria Math" panose="02040503050406030204" pitchFamily="18" charset="0"/>
                      </a:rPr>
                      <m:t>𝑐</m:t>
                    </m:r>
                  </m:oMath>
                </a14:m>
                <a:r>
                  <a:rPr lang="en-GB" sz="2400">
                    <a:latin typeface="Century Gothic" panose="020B0502020202020204" pitchFamily="34" charset="0"/>
                  </a:rPr>
                  <a:t> is the </a:t>
                </a:r>
                <a14:m>
                  <m:oMath xmlns:m="http://schemas.openxmlformats.org/officeDocument/2006/math">
                    <m:r>
                      <a:rPr lang="en-GB" sz="2400" i="1" dirty="0" smtClean="0">
                        <a:latin typeface="Cambria Math" panose="02040503050406030204" pitchFamily="18" charset="0"/>
                      </a:rPr>
                      <m:t>𝑦</m:t>
                    </m:r>
                  </m:oMath>
                </a14:m>
                <a:r>
                  <a:rPr lang="en-GB" sz="2400">
                    <a:latin typeface="Century Gothic" panose="020B0502020202020204" pitchFamily="34" charset="0"/>
                  </a:rPr>
                  <a:t>-intercept.</a:t>
                </a:r>
              </a:p>
              <a:p>
                <a:endParaRPr lang="en-GB" sz="2400">
                  <a:latin typeface="Century Gothic" panose="020B0502020202020204" pitchFamily="34" charset="0"/>
                </a:endParaRPr>
              </a:p>
              <a:p>
                <a:r>
                  <a:rPr lang="en-GB" sz="2400">
                    <a:latin typeface="Century Gothic" panose="020B0502020202020204" pitchFamily="34" charset="0"/>
                  </a:rPr>
                  <a:t>Where there is a curved line, these can no longer be described using this equation as the value for </a:t>
                </a:r>
                <a14:m>
                  <m:oMath xmlns:m="http://schemas.openxmlformats.org/officeDocument/2006/math">
                    <m:r>
                      <a:rPr lang="en-GB" sz="2400" i="1" dirty="0" smtClean="0">
                        <a:latin typeface="Cambria Math" panose="02040503050406030204" pitchFamily="18" charset="0"/>
                      </a:rPr>
                      <m:t>𝑚</m:t>
                    </m:r>
                  </m:oMath>
                </a14:m>
                <a:r>
                  <a:rPr lang="en-GB" sz="2400">
                    <a:latin typeface="Century Gothic" panose="020B0502020202020204" pitchFamily="34" charset="0"/>
                  </a:rPr>
                  <a:t> (the gradient) changes.</a:t>
                </a:r>
              </a:p>
            </p:txBody>
          </p:sp>
        </mc:Choice>
        <mc:Fallback xmlns="">
          <p:sp>
            <p:nvSpPr>
              <p:cNvPr id="3" name="TextBox 2">
                <a:extLst>
                  <a:ext uri="{FF2B5EF4-FFF2-40B4-BE49-F238E27FC236}">
                    <a16:creationId xmlns:a16="http://schemas.microsoft.com/office/drawing/2014/main" id="{0C49508E-63D1-DC49-B930-358443969A7A}"/>
                  </a:ext>
                </a:extLst>
              </p:cNvPr>
              <p:cNvSpPr txBox="1">
                <a:spLocks noRot="1" noChangeAspect="1" noMove="1" noResize="1" noEditPoints="1" noAdjustHandles="1" noChangeArrowheads="1" noChangeShapeType="1" noTextEdit="1"/>
              </p:cNvSpPr>
              <p:nvPr/>
            </p:nvSpPr>
            <p:spPr>
              <a:xfrm>
                <a:off x="479178" y="945397"/>
                <a:ext cx="5507064" cy="4524315"/>
              </a:xfrm>
              <a:prstGeom prst="rect">
                <a:avLst/>
              </a:prstGeom>
              <a:blipFill>
                <a:blip r:embed="rId3"/>
                <a:stretch>
                  <a:fillRect l="-1609" t="-1120" r="-2529" b="-1961"/>
                </a:stretch>
              </a:blipFill>
            </p:spPr>
            <p:txBody>
              <a:bodyPr/>
              <a:lstStyle/>
              <a:p>
                <a:r>
                  <a:rPr lang="en-GB">
                    <a:noFill/>
                  </a:rPr>
                  <a:t> </a:t>
                </a:r>
              </a:p>
            </p:txBody>
          </p:sp>
        </mc:Fallback>
      </mc:AlternateContent>
      <p:graphicFrame>
        <p:nvGraphicFramePr>
          <p:cNvPr id="4" name="Chart 3">
            <a:extLst>
              <a:ext uri="{FF2B5EF4-FFF2-40B4-BE49-F238E27FC236}">
                <a16:creationId xmlns:a16="http://schemas.microsoft.com/office/drawing/2014/main" id="{81959358-5B8F-B34A-BE0E-36BFC1AA3F20}"/>
              </a:ext>
            </a:extLst>
          </p:cNvPr>
          <p:cNvGraphicFramePr/>
          <p:nvPr>
            <p:extLst>
              <p:ext uri="{D42A27DB-BD31-4B8C-83A1-F6EECF244321}">
                <p14:modId xmlns:p14="http://schemas.microsoft.com/office/powerpoint/2010/main" val="650726317"/>
              </p:ext>
            </p:extLst>
          </p:nvPr>
        </p:nvGraphicFramePr>
        <p:xfrm>
          <a:off x="6218817" y="592695"/>
          <a:ext cx="5151772" cy="4504736"/>
        </p:xfrm>
        <a:graphic>
          <a:graphicData uri="http://schemas.openxmlformats.org/drawingml/2006/chart">
            <c:chart xmlns:c="http://schemas.openxmlformats.org/drawingml/2006/chart" xmlns:r="http://schemas.openxmlformats.org/officeDocument/2006/relationships" r:id="rId4"/>
          </a:graphicData>
        </a:graphic>
      </p:graphicFrame>
      <p:cxnSp>
        <p:nvCxnSpPr>
          <p:cNvPr id="5" name="Straight Connector 4">
            <a:extLst>
              <a:ext uri="{FF2B5EF4-FFF2-40B4-BE49-F238E27FC236}">
                <a16:creationId xmlns:a16="http://schemas.microsoft.com/office/drawing/2014/main" id="{B9863D61-454D-3743-960A-C3F8D082EC30}"/>
              </a:ext>
            </a:extLst>
          </p:cNvPr>
          <p:cNvCxnSpPr>
            <a:cxnSpLocks/>
          </p:cNvCxnSpPr>
          <p:nvPr/>
        </p:nvCxnSpPr>
        <p:spPr>
          <a:xfrm flipV="1">
            <a:off x="6529798" y="2944678"/>
            <a:ext cx="2691694" cy="156647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Freeform 15">
            <a:extLst>
              <a:ext uri="{FF2B5EF4-FFF2-40B4-BE49-F238E27FC236}">
                <a16:creationId xmlns:a16="http://schemas.microsoft.com/office/drawing/2014/main" id="{3B039F9E-F590-5343-BB2D-464F00720B09}"/>
              </a:ext>
            </a:extLst>
          </p:cNvPr>
          <p:cNvSpPr/>
          <p:nvPr/>
        </p:nvSpPr>
        <p:spPr>
          <a:xfrm>
            <a:off x="9221492" y="720001"/>
            <a:ext cx="1766806" cy="2224678"/>
          </a:xfrm>
          <a:custGeom>
            <a:avLst/>
            <a:gdLst>
              <a:gd name="connsiteX0" fmla="*/ 0 w 867906"/>
              <a:gd name="connsiteY0" fmla="*/ 1379349 h 1379349"/>
              <a:gd name="connsiteX1" fmla="*/ 232475 w 867906"/>
              <a:gd name="connsiteY1" fmla="*/ 1193369 h 1379349"/>
              <a:gd name="connsiteX2" fmla="*/ 387458 w 867906"/>
              <a:gd name="connsiteY2" fmla="*/ 619932 h 1379349"/>
              <a:gd name="connsiteX3" fmla="*/ 557939 w 867906"/>
              <a:gd name="connsiteY3" fmla="*/ 154983 h 1379349"/>
              <a:gd name="connsiteX4" fmla="*/ 867906 w 867906"/>
              <a:gd name="connsiteY4" fmla="*/ 0 h 1379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906" h="1379349">
                <a:moveTo>
                  <a:pt x="0" y="1379349"/>
                </a:moveTo>
                <a:cubicBezTo>
                  <a:pt x="83949" y="1349643"/>
                  <a:pt x="167899" y="1319938"/>
                  <a:pt x="232475" y="1193369"/>
                </a:cubicBezTo>
                <a:cubicBezTo>
                  <a:pt x="297051" y="1066799"/>
                  <a:pt x="333214" y="792996"/>
                  <a:pt x="387458" y="619932"/>
                </a:cubicBezTo>
                <a:cubicBezTo>
                  <a:pt x="441702" y="446868"/>
                  <a:pt x="477864" y="258305"/>
                  <a:pt x="557939" y="154983"/>
                </a:cubicBezTo>
                <a:cubicBezTo>
                  <a:pt x="638014" y="51661"/>
                  <a:pt x="752960" y="25830"/>
                  <a:pt x="867906" y="0"/>
                </a:cubicBezTo>
              </a:path>
            </a:pathLst>
          </a:cu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2467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2" descr="Highway, Auto, Traffic, Road, Drive">
            <a:extLst>
              <a:ext uri="{FF2B5EF4-FFF2-40B4-BE49-F238E27FC236}">
                <a16:creationId xmlns:a16="http://schemas.microsoft.com/office/drawing/2014/main" id="{142BC6B8-8328-F345-9407-9655FADAA15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497" y="-1"/>
            <a:ext cx="11515242" cy="685940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9B4221C-C63E-934A-AD27-79629310AA60}"/>
              </a:ext>
            </a:extLst>
          </p:cNvPr>
          <p:cNvSpPr/>
          <p:nvPr/>
        </p:nvSpPr>
        <p:spPr>
          <a:xfrm>
            <a:off x="365968" y="282509"/>
            <a:ext cx="10219373" cy="604868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highlight>
                <a:srgbClr val="FFFF00"/>
              </a:highlight>
            </a:endParaRPr>
          </a:p>
        </p:txBody>
      </p:sp>
      <p:sp>
        <p:nvSpPr>
          <p:cNvPr id="2" name="Title 1">
            <a:extLst>
              <a:ext uri="{FF2B5EF4-FFF2-40B4-BE49-F238E27FC236}">
                <a16:creationId xmlns:a16="http://schemas.microsoft.com/office/drawing/2014/main" id="{0C4A18FB-CB69-A84D-8C65-FA8AED9F0195}"/>
              </a:ext>
            </a:extLst>
          </p:cNvPr>
          <p:cNvSpPr>
            <a:spLocks noGrp="1"/>
          </p:cNvSpPr>
          <p:nvPr>
            <p:ph type="title"/>
          </p:nvPr>
        </p:nvSpPr>
        <p:spPr/>
        <p:txBody>
          <a:bodyPr/>
          <a:lstStyle/>
          <a:p>
            <a:r>
              <a:rPr lang="en-GB">
                <a:latin typeface="Century Gothic" panose="020B0502020202020204" pitchFamily="34" charset="0"/>
              </a:rPr>
              <a:t>Calculating Gradient</a:t>
            </a:r>
          </a:p>
        </p:txBody>
      </p:sp>
      <p:sp>
        <p:nvSpPr>
          <p:cNvPr id="3" name="TextBox 2">
            <a:extLst>
              <a:ext uri="{FF2B5EF4-FFF2-40B4-BE49-F238E27FC236}">
                <a16:creationId xmlns:a16="http://schemas.microsoft.com/office/drawing/2014/main" id="{724C215A-A82A-0940-882E-384E1FA4871D}"/>
              </a:ext>
            </a:extLst>
          </p:cNvPr>
          <p:cNvSpPr txBox="1"/>
          <p:nvPr/>
        </p:nvSpPr>
        <p:spPr>
          <a:xfrm>
            <a:off x="540000" y="856198"/>
            <a:ext cx="4595639" cy="2677656"/>
          </a:xfrm>
          <a:prstGeom prst="rect">
            <a:avLst/>
          </a:prstGeom>
          <a:noFill/>
        </p:spPr>
        <p:txBody>
          <a:bodyPr wrap="square" rtlCol="0">
            <a:spAutoFit/>
          </a:bodyPr>
          <a:lstStyle/>
          <a:p>
            <a:r>
              <a:rPr lang="en-GB" sz="2400">
                <a:latin typeface="Century Gothic" panose="020B0502020202020204" pitchFamily="34" charset="0"/>
              </a:rPr>
              <a:t>For each graph, calculate the gradient.</a:t>
            </a:r>
          </a:p>
          <a:p>
            <a:endParaRPr lang="en-GB" sz="2400">
              <a:latin typeface="Century Gothic" panose="020B0502020202020204" pitchFamily="34" charset="0"/>
            </a:endParaRPr>
          </a:p>
          <a:p>
            <a:r>
              <a:rPr lang="en-GB" sz="2400">
                <a:latin typeface="Century Gothic" panose="020B0502020202020204" pitchFamily="34" charset="0"/>
              </a:rPr>
              <a:t>Calculate any quantities you can from the gradient.</a:t>
            </a:r>
          </a:p>
          <a:p>
            <a:endParaRPr lang="en-GB" sz="2400">
              <a:latin typeface="Century Gothic" panose="020B0502020202020204" pitchFamily="34" charset="0"/>
            </a:endParaRPr>
          </a:p>
          <a:p>
            <a:r>
              <a:rPr lang="en-GB" sz="2400">
                <a:latin typeface="Century Gothic" panose="020B0502020202020204" pitchFamily="34" charset="0"/>
              </a:rPr>
              <a:t>Show all working.</a:t>
            </a:r>
          </a:p>
        </p:txBody>
      </p:sp>
      <p:pic>
        <p:nvPicPr>
          <p:cNvPr id="16" name="Picture 15" descr="Chart, line chart&#10;&#10;Description automatically generated">
            <a:extLst>
              <a:ext uri="{FF2B5EF4-FFF2-40B4-BE49-F238E27FC236}">
                <a16:creationId xmlns:a16="http://schemas.microsoft.com/office/drawing/2014/main" id="{E44882F0-54BE-4F45-B81E-72375A6F69B2}"/>
              </a:ext>
            </a:extLst>
          </p:cNvPr>
          <p:cNvPicPr>
            <a:picLocks noChangeAspect="1"/>
          </p:cNvPicPr>
          <p:nvPr/>
        </p:nvPicPr>
        <p:blipFill>
          <a:blip r:embed="rId4"/>
          <a:stretch>
            <a:fillRect/>
          </a:stretch>
        </p:blipFill>
        <p:spPr>
          <a:xfrm>
            <a:off x="6557470" y="133008"/>
            <a:ext cx="4787900" cy="6794500"/>
          </a:xfrm>
          <a:prstGeom prst="rect">
            <a:avLst/>
          </a:prstGeom>
          <a:ln>
            <a:solidFill>
              <a:schemeClr val="tx1"/>
            </a:solidFill>
          </a:ln>
        </p:spPr>
      </p:pic>
      <p:pic>
        <p:nvPicPr>
          <p:cNvPr id="14" name="Picture 13" descr="Chart, line chart&#10;&#10;Description automatically generated">
            <a:extLst>
              <a:ext uri="{FF2B5EF4-FFF2-40B4-BE49-F238E27FC236}">
                <a16:creationId xmlns:a16="http://schemas.microsoft.com/office/drawing/2014/main" id="{A85C1EE9-F6C0-6F43-AA40-92D3D8A3B4A3}"/>
              </a:ext>
            </a:extLst>
          </p:cNvPr>
          <p:cNvPicPr>
            <a:picLocks noChangeAspect="1"/>
          </p:cNvPicPr>
          <p:nvPr/>
        </p:nvPicPr>
        <p:blipFill>
          <a:blip r:embed="rId5"/>
          <a:stretch>
            <a:fillRect/>
          </a:stretch>
        </p:blipFill>
        <p:spPr>
          <a:xfrm>
            <a:off x="6177456" y="719999"/>
            <a:ext cx="4787900" cy="6794500"/>
          </a:xfrm>
          <a:prstGeom prst="rect">
            <a:avLst/>
          </a:prstGeom>
          <a:ln>
            <a:solidFill>
              <a:schemeClr val="tx1"/>
            </a:solidFill>
          </a:ln>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86128B-D8B7-4844-9F90-6C3259197880}"/>
                  </a:ext>
                </a:extLst>
              </p:cNvPr>
              <p:cNvSpPr txBox="1"/>
              <p:nvPr/>
            </p:nvSpPr>
            <p:spPr>
              <a:xfrm>
                <a:off x="798859" y="4486086"/>
                <a:ext cx="2628797" cy="981872"/>
              </a:xfrm>
              <a:prstGeom prst="rect">
                <a:avLst/>
              </a:prstGeom>
              <a:noFill/>
            </p:spPr>
            <p:txBody>
              <a:bodyPr wrap="none" rtlCol="0">
                <a:spAutoFit/>
              </a:bodyPr>
              <a:lstStyle/>
              <a:p>
                <a:r>
                  <a:rPr lang="en-GB" sz="2800">
                    <a:latin typeface="Century Gothic" panose="020B0502020202020204" pitchFamily="34" charset="0"/>
                    <a:ea typeface="Cambria Math" panose="02040503050406030204" pitchFamily="18" charset="0"/>
                  </a:rPr>
                  <a:t>Gradient = </a:t>
                </a:r>
                <a14:m>
                  <m:oMath xmlns:m="http://schemas.openxmlformats.org/officeDocument/2006/math">
                    <m:f>
                      <m:fPr>
                        <m:ctrlPr>
                          <a:rPr lang="en-GB" sz="4000" b="0" i="1" smtClean="0">
                            <a:latin typeface="Cambria Math" panose="02040503050406030204" pitchFamily="18" charset="0"/>
                            <a:ea typeface="Cambria Math" panose="02040503050406030204" pitchFamily="18" charset="0"/>
                          </a:rPr>
                        </m:ctrlPr>
                      </m:fPr>
                      <m:num>
                        <m:r>
                          <a:rPr lang="en-GB" sz="4000" b="0" i="1" smtClean="0">
                            <a:latin typeface="Cambria Math" panose="02040503050406030204" pitchFamily="18" charset="0"/>
                            <a:ea typeface="Cambria Math" panose="02040503050406030204" pitchFamily="18" charset="0"/>
                          </a:rPr>
                          <m:t>∆</m:t>
                        </m:r>
                        <m:r>
                          <a:rPr lang="en-GB" sz="4000" b="0" i="1" smtClean="0">
                            <a:latin typeface="Cambria Math" panose="02040503050406030204" pitchFamily="18" charset="0"/>
                            <a:ea typeface="Cambria Math" panose="02040503050406030204" pitchFamily="18" charset="0"/>
                          </a:rPr>
                          <m:t>𝑦</m:t>
                        </m:r>
                      </m:num>
                      <m:den>
                        <m:r>
                          <a:rPr lang="en-GB" sz="4000" b="0" i="1" smtClean="0">
                            <a:latin typeface="Cambria Math" panose="02040503050406030204" pitchFamily="18" charset="0"/>
                            <a:ea typeface="Cambria Math" panose="02040503050406030204" pitchFamily="18" charset="0"/>
                          </a:rPr>
                          <m:t>∆</m:t>
                        </m:r>
                        <m:r>
                          <a:rPr lang="en-GB" sz="4000" b="0" i="1" smtClean="0">
                            <a:latin typeface="Cambria Math" panose="02040503050406030204" pitchFamily="18" charset="0"/>
                            <a:ea typeface="Cambria Math" panose="02040503050406030204" pitchFamily="18" charset="0"/>
                          </a:rPr>
                          <m:t>𝑥</m:t>
                        </m:r>
                      </m:den>
                    </m:f>
                  </m:oMath>
                </a14:m>
                <a:endParaRPr lang="en-GB" sz="3200">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C686128B-D8B7-4844-9F90-6C3259197880}"/>
                  </a:ext>
                </a:extLst>
              </p:cNvPr>
              <p:cNvSpPr txBox="1">
                <a:spLocks noRot="1" noChangeAspect="1" noMove="1" noResize="1" noEditPoints="1" noAdjustHandles="1" noChangeArrowheads="1" noChangeShapeType="1" noTextEdit="1"/>
              </p:cNvSpPr>
              <p:nvPr/>
            </p:nvSpPr>
            <p:spPr>
              <a:xfrm>
                <a:off x="798859" y="4486086"/>
                <a:ext cx="2628797" cy="981872"/>
              </a:xfrm>
              <a:prstGeom prst="rect">
                <a:avLst/>
              </a:prstGeom>
              <a:blipFill>
                <a:blip r:embed="rId6"/>
                <a:stretch>
                  <a:fillRect l="-4808" r="-481" b="-7692"/>
                </a:stretch>
              </a:blipFill>
            </p:spPr>
            <p:txBody>
              <a:bodyPr/>
              <a:lstStyle/>
              <a:p>
                <a:r>
                  <a:rPr lang="en-GB">
                    <a:noFill/>
                  </a:rPr>
                  <a:t> </a:t>
                </a:r>
              </a:p>
            </p:txBody>
          </p:sp>
        </mc:Fallback>
      </mc:AlternateContent>
    </p:spTree>
    <p:extLst>
      <p:ext uri="{BB962C8B-B14F-4D97-AF65-F5344CB8AC3E}">
        <p14:creationId xmlns:p14="http://schemas.microsoft.com/office/powerpoint/2010/main" val="2131042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81999"/>
            <a:ext cx="11014556" cy="51090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a:solidFill>
                  <a:schemeClr val="dk1"/>
                </a:solidFill>
                <a:latin typeface="Century Gothic"/>
                <a:ea typeface="Century Gothic"/>
                <a:cs typeface="Century Gothic"/>
                <a:sym typeface="Century Gothic"/>
              </a:rPr>
              <a:t>Linear Graphs</a:t>
            </a:r>
          </a:p>
          <a:p>
            <a:pPr marL="0" marR="0" lvl="0" indent="0" algn="l" rtl="0">
              <a:lnSpc>
                <a:spcPct val="100000"/>
              </a:lnSpc>
              <a:spcBef>
                <a:spcPts val="0"/>
              </a:spcBef>
              <a:spcAft>
                <a:spcPts val="0"/>
              </a:spcAft>
              <a:buClr>
                <a:srgbClr val="000000"/>
              </a:buClr>
              <a:buSzPts val="2400"/>
              <a:buFont typeface="Arial"/>
              <a:buNone/>
            </a:pPr>
            <a:endParaRPr lang="en-GB" sz="2400" b="1">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dk1"/>
                </a:solidFill>
                <a:latin typeface="Century Gothic"/>
                <a:ea typeface="Century Gothic"/>
                <a:cs typeface="Century Gothic"/>
                <a:sym typeface="Century Gothic"/>
              </a:rPr>
              <a:t>Answer the questions below:</a:t>
            </a:r>
            <a:endParaRPr lang="en-GB"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What are the names of the two axes on a graph?</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Which is the horizontal axis and which is the vertical axis?</a:t>
            </a:r>
          </a:p>
          <a:p>
            <a:pPr marL="457200" lvl="0" indent="-457200">
              <a:buClr>
                <a:schemeClr val="dk1"/>
              </a:buClr>
              <a:buSzPts val="2400"/>
              <a:buFont typeface="+mj-lt"/>
              <a:buAutoNum type="arabicPeriod"/>
            </a:pPr>
            <a:endParaRPr lang="en-GB" sz="240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When writing the coordinates of a point, which axis value is given first?</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a:solidFill>
                  <a:schemeClr val="dk1"/>
                </a:solidFill>
                <a:latin typeface="Century Gothic"/>
                <a:ea typeface="Century Gothic"/>
                <a:cs typeface="Century Gothic"/>
                <a:sym typeface="Century Gothic"/>
              </a:rPr>
              <a:t>Identify the coordinates of this point.</a:t>
            </a:r>
            <a:endParaRPr lang="en-GB" sz="240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a:solidFill>
                  <a:schemeClr val="dk1"/>
                </a:solidFill>
                <a:latin typeface="Century Gothic"/>
                <a:ea typeface="Century Gothic"/>
                <a:cs typeface="Century Gothic"/>
                <a:sym typeface="Century Gothic"/>
              </a:rPr>
              <a:t>State the general equation for a straight line.</a:t>
            </a:r>
            <a:endParaRPr lang="en-GB" sz="240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endParaRPr lang="en-GB" sz="240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endParaRPr sz="1400" b="0" i="0" u="none" strike="noStrike" cap="none">
              <a:solidFill>
                <a:srgbClr val="000000"/>
              </a:solidFill>
              <a:latin typeface="Arial"/>
              <a:ea typeface="Arial"/>
              <a:cs typeface="Arial"/>
              <a:sym typeface="Arial"/>
            </a:endParaRPr>
          </a:p>
        </p:txBody>
      </p:sp>
      <mc:AlternateContent xmlns:mc="http://schemas.openxmlformats.org/markup-compatibility/2006" xmlns:a14="http://schemas.microsoft.com/office/drawing/2010/main">
        <mc:Choice Requires="a14">
          <p:sp>
            <p:nvSpPr>
              <p:cNvPr id="9" name="Google Shape;101;p1">
                <a:extLst>
                  <a:ext uri="{FF2B5EF4-FFF2-40B4-BE49-F238E27FC236}">
                    <a16:creationId xmlns:a16="http://schemas.microsoft.com/office/drawing/2014/main" id="{4654A9D9-6C37-6043-966A-926AD886CE54}"/>
                  </a:ext>
                </a:extLst>
              </p:cNvPr>
              <p:cNvSpPr txBox="1"/>
              <p:nvPr/>
            </p:nvSpPr>
            <p:spPr>
              <a:xfrm>
                <a:off x="876008" y="1705415"/>
                <a:ext cx="7646635"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Arial"/>
                    <a:cs typeface="Arial"/>
                    <a:sym typeface="Century Gothic"/>
                  </a:rPr>
                  <a:t>The </a:t>
                </a:r>
                <a14:m>
                  <m:oMath xmlns:m="http://schemas.openxmlformats.org/officeDocument/2006/math">
                    <m:r>
                      <a:rPr lang="en-GB" sz="2400" b="1" i="1" dirty="0" smtClean="0">
                        <a:solidFill>
                          <a:schemeClr val="accent1"/>
                        </a:solidFill>
                        <a:latin typeface="Cambria Math" panose="02040503050406030204" pitchFamily="18" charset="0"/>
                        <a:ea typeface="Arial"/>
                        <a:cs typeface="Arial"/>
                        <a:sym typeface="Century Gothic"/>
                      </a:rPr>
                      <m:t>𝒙</m:t>
                    </m:r>
                  </m:oMath>
                </a14:m>
                <a:r>
                  <a:rPr lang="en-GB" sz="2400" b="1" dirty="0">
                    <a:solidFill>
                      <a:schemeClr val="accent1"/>
                    </a:solidFill>
                    <a:latin typeface="Century Gothic"/>
                    <a:ea typeface="Arial"/>
                    <a:cs typeface="Arial"/>
                    <a:sym typeface="Century Gothic"/>
                  </a:rPr>
                  <a:t> axis and the</a:t>
                </a:r>
                <a14:m>
                  <m:oMath xmlns:m="http://schemas.openxmlformats.org/officeDocument/2006/math">
                    <m:r>
                      <a:rPr lang="en-GB" sz="2400" b="1" i="1" dirty="0" smtClean="0">
                        <a:solidFill>
                          <a:schemeClr val="accent1"/>
                        </a:solidFill>
                        <a:latin typeface="Cambria Math" panose="02040503050406030204" pitchFamily="18" charset="0"/>
                        <a:ea typeface="Arial"/>
                        <a:cs typeface="Arial"/>
                        <a:sym typeface="Century Gothic"/>
                      </a:rPr>
                      <m:t> </m:t>
                    </m:r>
                    <m:r>
                      <a:rPr lang="en-GB" sz="2400" b="1" i="1" dirty="0" smtClean="0">
                        <a:solidFill>
                          <a:schemeClr val="accent1"/>
                        </a:solidFill>
                        <a:latin typeface="Cambria Math" panose="02040503050406030204" pitchFamily="18" charset="0"/>
                        <a:ea typeface="Arial"/>
                        <a:cs typeface="Arial"/>
                        <a:sym typeface="Century Gothic"/>
                      </a:rPr>
                      <m:t>𝒚</m:t>
                    </m:r>
                    <m:r>
                      <a:rPr lang="en-GB" sz="2400" b="1" i="1" dirty="0" smtClean="0">
                        <a:solidFill>
                          <a:schemeClr val="accent1"/>
                        </a:solidFill>
                        <a:latin typeface="Cambria Math" panose="02040503050406030204" pitchFamily="18" charset="0"/>
                        <a:ea typeface="Arial"/>
                        <a:cs typeface="Arial"/>
                        <a:sym typeface="Century Gothic"/>
                      </a:rPr>
                      <m:t> </m:t>
                    </m:r>
                  </m:oMath>
                </a14:m>
                <a:r>
                  <a:rPr lang="en-GB" sz="2400" b="1" dirty="0">
                    <a:solidFill>
                      <a:schemeClr val="accent1"/>
                    </a:solidFill>
                    <a:latin typeface="Century Gothic"/>
                    <a:ea typeface="Arial"/>
                    <a:cs typeface="Arial"/>
                    <a:sym typeface="Century Gothic"/>
                  </a:rPr>
                  <a:t>axis.</a:t>
                </a:r>
                <a:endParaRPr lang="en-GB" sz="1400" b="1" i="0" u="none" strike="noStrike" cap="none" dirty="0">
                  <a:solidFill>
                    <a:schemeClr val="accent1"/>
                  </a:solidFill>
                  <a:latin typeface="Arial"/>
                  <a:ea typeface="Arial"/>
                  <a:cs typeface="Arial"/>
                  <a:sym typeface="Arial"/>
                </a:endParaRPr>
              </a:p>
            </p:txBody>
          </p:sp>
        </mc:Choice>
        <mc:Fallback xmlns="">
          <p:sp>
            <p:nvSpPr>
              <p:cNvPr id="9" name="Google Shape;101;p1">
                <a:extLst>
                  <a:ext uri="{FF2B5EF4-FFF2-40B4-BE49-F238E27FC236}">
                    <a16:creationId xmlns:a16="http://schemas.microsoft.com/office/drawing/2014/main" id="{4654A9D9-6C37-6043-966A-926AD886CE54}"/>
                  </a:ext>
                </a:extLst>
              </p:cNvPr>
              <p:cNvSpPr txBox="1">
                <a:spLocks noRot="1" noChangeAspect="1" noMove="1" noResize="1" noEditPoints="1" noAdjustHandles="1" noChangeArrowheads="1" noChangeShapeType="1" noTextEdit="1"/>
              </p:cNvSpPr>
              <p:nvPr/>
            </p:nvSpPr>
            <p:spPr>
              <a:xfrm>
                <a:off x="876008" y="1705415"/>
                <a:ext cx="7646635" cy="461624"/>
              </a:xfrm>
              <a:prstGeom prst="rect">
                <a:avLst/>
              </a:prstGeom>
              <a:blipFill>
                <a:blip r:embed="rId3"/>
                <a:stretch>
                  <a:fillRect l="-1327" t="-13514" b="-27027"/>
                </a:stretch>
              </a:blipFill>
              <a:ln>
                <a:noFill/>
              </a:ln>
            </p:spPr>
            <p:txBody>
              <a:bodyPr/>
              <a:lstStyle/>
              <a:p>
                <a:r>
                  <a:rPr lang="en-GB">
                    <a:noFill/>
                  </a:rPr>
                  <a:t> </a:t>
                </a:r>
              </a:p>
            </p:txBody>
          </p:sp>
        </mc:Fallback>
      </mc:AlternateContent>
      <p:sp>
        <p:nvSpPr>
          <p:cNvPr id="11" name="Google Shape;103;p1">
            <a:extLst>
              <a:ext uri="{FF2B5EF4-FFF2-40B4-BE49-F238E27FC236}">
                <a16:creationId xmlns:a16="http://schemas.microsoft.com/office/drawing/2014/main" id="{F230D780-A99A-B54A-8195-1ED9B4CEFD7D}"/>
              </a:ext>
            </a:extLst>
          </p:cNvPr>
          <p:cNvSpPr txBox="1"/>
          <p:nvPr/>
        </p:nvSpPr>
        <p:spPr>
          <a:xfrm>
            <a:off x="821844" y="3931255"/>
            <a:ext cx="764663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panose="020B0502020202020204" pitchFamily="34" charset="0"/>
                <a:ea typeface="Arial"/>
                <a:cs typeface="Arial"/>
                <a:sym typeface="Arial"/>
              </a:rPr>
              <a:t>(2,3)</a:t>
            </a:r>
            <a:endParaRPr sz="2400" b="1" i="0" u="none" strike="noStrike" cap="none">
              <a:solidFill>
                <a:schemeClr val="accent1"/>
              </a:solidFill>
              <a:latin typeface="Century Gothic" panose="020B0502020202020204" pitchFamily="34" charset="0"/>
              <a:ea typeface="Arial"/>
              <a:cs typeface="Arial"/>
              <a:sym typeface="Arial"/>
            </a:endParaRPr>
          </a:p>
        </p:txBody>
      </p:sp>
      <mc:AlternateContent xmlns:mc="http://schemas.openxmlformats.org/markup-compatibility/2006" xmlns:a14="http://schemas.microsoft.com/office/drawing/2010/main">
        <mc:Choice Requires="a14">
          <p:sp>
            <p:nvSpPr>
              <p:cNvPr id="14" name="Google Shape;101;p1">
                <a:extLst>
                  <a:ext uri="{FF2B5EF4-FFF2-40B4-BE49-F238E27FC236}">
                    <a16:creationId xmlns:a16="http://schemas.microsoft.com/office/drawing/2014/main" id="{368BABEE-3106-4A45-A257-8660B4A822B5}"/>
                  </a:ext>
                </a:extLst>
              </p:cNvPr>
              <p:cNvSpPr txBox="1"/>
              <p:nvPr/>
            </p:nvSpPr>
            <p:spPr>
              <a:xfrm>
                <a:off x="876008" y="2485136"/>
                <a:ext cx="1012778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Arial"/>
                    <a:cs typeface="Arial"/>
                    <a:sym typeface="Century Gothic"/>
                  </a:rPr>
                  <a:t>The horizontal axis is the </a:t>
                </a:r>
                <a14:m>
                  <m:oMath xmlns:m="http://schemas.openxmlformats.org/officeDocument/2006/math">
                    <m:r>
                      <a:rPr lang="en-GB" sz="2400" b="1" i="1" dirty="0">
                        <a:solidFill>
                          <a:schemeClr val="accent1"/>
                        </a:solidFill>
                        <a:latin typeface="Cambria Math" panose="02040503050406030204" pitchFamily="18" charset="0"/>
                        <a:ea typeface="Arial"/>
                        <a:cs typeface="Arial"/>
                        <a:sym typeface="Century Gothic"/>
                      </a:rPr>
                      <m:t>𝒙</m:t>
                    </m:r>
                  </m:oMath>
                </a14:m>
                <a:r>
                  <a:rPr lang="en-GB" sz="2400" b="1">
                    <a:solidFill>
                      <a:schemeClr val="accent1"/>
                    </a:solidFill>
                    <a:latin typeface="Century Gothic"/>
                    <a:ea typeface="Arial"/>
                    <a:cs typeface="Arial"/>
                    <a:sym typeface="Century Gothic"/>
                  </a:rPr>
                  <a:t> axis and the vertical axis is the </a:t>
                </a:r>
                <a14:m>
                  <m:oMath xmlns:m="http://schemas.openxmlformats.org/officeDocument/2006/math">
                    <m:r>
                      <a:rPr lang="en-GB" sz="2400" b="1" i="1" dirty="0">
                        <a:solidFill>
                          <a:schemeClr val="accent1"/>
                        </a:solidFill>
                        <a:latin typeface="Cambria Math" panose="02040503050406030204" pitchFamily="18" charset="0"/>
                        <a:ea typeface="Arial"/>
                        <a:cs typeface="Arial"/>
                        <a:sym typeface="Century Gothic"/>
                      </a:rPr>
                      <m:t> </m:t>
                    </m:r>
                    <m:r>
                      <a:rPr lang="en-GB" sz="2400" b="1" i="1" dirty="0">
                        <a:solidFill>
                          <a:schemeClr val="accent1"/>
                        </a:solidFill>
                        <a:latin typeface="Cambria Math" panose="02040503050406030204" pitchFamily="18" charset="0"/>
                        <a:ea typeface="Arial"/>
                        <a:cs typeface="Arial"/>
                        <a:sym typeface="Century Gothic"/>
                      </a:rPr>
                      <m:t>𝒚</m:t>
                    </m:r>
                    <m:r>
                      <a:rPr lang="en-GB" sz="2400" b="1" i="1" dirty="0">
                        <a:solidFill>
                          <a:schemeClr val="accent1"/>
                        </a:solidFill>
                        <a:latin typeface="Cambria Math" panose="02040503050406030204" pitchFamily="18" charset="0"/>
                        <a:ea typeface="Arial"/>
                        <a:cs typeface="Arial"/>
                        <a:sym typeface="Century Gothic"/>
                      </a:rPr>
                      <m:t> </m:t>
                    </m:r>
                  </m:oMath>
                </a14:m>
                <a:r>
                  <a:rPr lang="en-GB" sz="2400" b="1">
                    <a:solidFill>
                      <a:schemeClr val="accent1"/>
                    </a:solidFill>
                    <a:latin typeface="Century Gothic"/>
                    <a:ea typeface="Arial"/>
                    <a:cs typeface="Arial"/>
                    <a:sym typeface="Century Gothic"/>
                  </a:rPr>
                  <a:t>axis.</a:t>
                </a:r>
                <a:endParaRPr lang="en-GB" sz="1400" b="1">
                  <a:solidFill>
                    <a:schemeClr val="accent1"/>
                  </a:solidFill>
                  <a:latin typeface="Arial"/>
                  <a:ea typeface="Arial"/>
                  <a:cs typeface="Arial"/>
                  <a:sym typeface="Arial"/>
                </a:endParaRPr>
              </a:p>
            </p:txBody>
          </p:sp>
        </mc:Choice>
        <mc:Fallback xmlns="">
          <p:sp>
            <p:nvSpPr>
              <p:cNvPr id="14" name="Google Shape;101;p1">
                <a:extLst>
                  <a:ext uri="{FF2B5EF4-FFF2-40B4-BE49-F238E27FC236}">
                    <a16:creationId xmlns:a16="http://schemas.microsoft.com/office/drawing/2014/main" id="{368BABEE-3106-4A45-A257-8660B4A822B5}"/>
                  </a:ext>
                </a:extLst>
              </p:cNvPr>
              <p:cNvSpPr txBox="1">
                <a:spLocks noRot="1" noChangeAspect="1" noMove="1" noResize="1" noEditPoints="1" noAdjustHandles="1" noChangeArrowheads="1" noChangeShapeType="1" noTextEdit="1"/>
              </p:cNvSpPr>
              <p:nvPr/>
            </p:nvSpPr>
            <p:spPr>
              <a:xfrm>
                <a:off x="876008" y="2485136"/>
                <a:ext cx="10127789" cy="461624"/>
              </a:xfrm>
              <a:prstGeom prst="rect">
                <a:avLst/>
              </a:prstGeom>
              <a:blipFill>
                <a:blip r:embed="rId4"/>
                <a:stretch>
                  <a:fillRect l="-1003" t="-13514" b="-2702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Google Shape;101;p1">
                <a:extLst>
                  <a:ext uri="{FF2B5EF4-FFF2-40B4-BE49-F238E27FC236}">
                    <a16:creationId xmlns:a16="http://schemas.microsoft.com/office/drawing/2014/main" id="{7F972390-C3B0-E14D-ACFF-F7AA2ACF75B8}"/>
                  </a:ext>
                </a:extLst>
              </p:cNvPr>
              <p:cNvSpPr txBox="1"/>
              <p:nvPr/>
            </p:nvSpPr>
            <p:spPr>
              <a:xfrm>
                <a:off x="876008" y="3190962"/>
                <a:ext cx="7646635"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a:solidFill>
                      <a:schemeClr val="accent1"/>
                    </a:solidFill>
                    <a:latin typeface="Century Gothic"/>
                    <a:ea typeface="Arial"/>
                    <a:cs typeface="Arial"/>
                    <a:sym typeface="Century Gothic"/>
                  </a:rPr>
                  <a:t>Coordinates are given in the form (</a:t>
                </a:r>
                <a14:m>
                  <m:oMath xmlns:m="http://schemas.openxmlformats.org/officeDocument/2006/math">
                    <m:r>
                      <a:rPr lang="en-GB" sz="2400" b="1" i="1" dirty="0">
                        <a:solidFill>
                          <a:schemeClr val="accent1"/>
                        </a:solidFill>
                        <a:latin typeface="Cambria Math" panose="02040503050406030204" pitchFamily="18" charset="0"/>
                        <a:ea typeface="Arial"/>
                        <a:cs typeface="Arial"/>
                        <a:sym typeface="Century Gothic"/>
                      </a:rPr>
                      <m:t>𝒙</m:t>
                    </m:r>
                    <m:r>
                      <a:rPr lang="en-GB" sz="2400" b="1" i="1" dirty="0" smtClean="0">
                        <a:solidFill>
                          <a:schemeClr val="accent1"/>
                        </a:solidFill>
                        <a:latin typeface="Cambria Math" panose="02040503050406030204" pitchFamily="18" charset="0"/>
                        <a:ea typeface="Arial"/>
                        <a:cs typeface="Arial"/>
                        <a:sym typeface="Century Gothic"/>
                      </a:rPr>
                      <m:t>, </m:t>
                    </m:r>
                    <m:r>
                      <a:rPr lang="en-GB" sz="2400" b="1" i="1" dirty="0" smtClean="0">
                        <a:solidFill>
                          <a:schemeClr val="accent1"/>
                        </a:solidFill>
                        <a:latin typeface="Cambria Math" panose="02040503050406030204" pitchFamily="18" charset="0"/>
                        <a:ea typeface="Arial"/>
                        <a:cs typeface="Arial"/>
                        <a:sym typeface="Century Gothic"/>
                      </a:rPr>
                      <m:t>𝒚</m:t>
                    </m:r>
                    <m:r>
                      <a:rPr lang="en-GB" sz="2400" b="1" i="1" dirty="0" smtClean="0">
                        <a:solidFill>
                          <a:schemeClr val="accent1"/>
                        </a:solidFill>
                        <a:latin typeface="Cambria Math" panose="02040503050406030204" pitchFamily="18" charset="0"/>
                        <a:ea typeface="Arial"/>
                        <a:cs typeface="Arial"/>
                        <a:sym typeface="Century Gothic"/>
                      </a:rPr>
                      <m:t>)</m:t>
                    </m:r>
                  </m:oMath>
                </a14:m>
                <a:r>
                  <a:rPr lang="en-GB" sz="2400" b="1">
                    <a:solidFill>
                      <a:schemeClr val="accent1"/>
                    </a:solidFill>
                    <a:latin typeface="Century Gothic"/>
                    <a:ea typeface="Arial"/>
                    <a:cs typeface="Arial"/>
                    <a:sym typeface="Century Gothic"/>
                  </a:rPr>
                  <a:t> </a:t>
                </a:r>
                <a:endParaRPr lang="en-GB" sz="1400" b="1">
                  <a:solidFill>
                    <a:schemeClr val="accent1"/>
                  </a:solidFill>
                  <a:latin typeface="Arial"/>
                  <a:ea typeface="Arial"/>
                  <a:cs typeface="Arial"/>
                  <a:sym typeface="Arial"/>
                </a:endParaRPr>
              </a:p>
            </p:txBody>
          </p:sp>
        </mc:Choice>
        <mc:Fallback xmlns="">
          <p:sp>
            <p:nvSpPr>
              <p:cNvPr id="15" name="Google Shape;101;p1">
                <a:extLst>
                  <a:ext uri="{FF2B5EF4-FFF2-40B4-BE49-F238E27FC236}">
                    <a16:creationId xmlns:a16="http://schemas.microsoft.com/office/drawing/2014/main" id="{7F972390-C3B0-E14D-ACFF-F7AA2ACF75B8}"/>
                  </a:ext>
                </a:extLst>
              </p:cNvPr>
              <p:cNvSpPr txBox="1">
                <a:spLocks noRot="1" noChangeAspect="1" noMove="1" noResize="1" noEditPoints="1" noAdjustHandles="1" noChangeArrowheads="1" noChangeShapeType="1" noTextEdit="1"/>
              </p:cNvSpPr>
              <p:nvPr/>
            </p:nvSpPr>
            <p:spPr>
              <a:xfrm>
                <a:off x="876008" y="3190962"/>
                <a:ext cx="7646635" cy="461624"/>
              </a:xfrm>
              <a:prstGeom prst="rect">
                <a:avLst/>
              </a:prstGeom>
              <a:blipFill>
                <a:blip r:embed="rId5"/>
                <a:stretch>
                  <a:fillRect l="-1327" t="-13514" b="-2702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Google Shape;103;p1">
                <a:extLst>
                  <a:ext uri="{FF2B5EF4-FFF2-40B4-BE49-F238E27FC236}">
                    <a16:creationId xmlns:a16="http://schemas.microsoft.com/office/drawing/2014/main" id="{1A39379D-D7F6-7D47-B80F-24D370D11220}"/>
                  </a:ext>
                </a:extLst>
              </p:cNvPr>
              <p:cNvSpPr txBox="1"/>
              <p:nvPr/>
            </p:nvSpPr>
            <p:spPr>
              <a:xfrm>
                <a:off x="821844" y="4584583"/>
                <a:ext cx="7646635"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14:m>
                  <m:oMathPara xmlns:m="http://schemas.openxmlformats.org/officeDocument/2006/math">
                    <m:oMathParaPr>
                      <m:jc m:val="left"/>
                    </m:oMathParaPr>
                    <m:oMath xmlns:m="http://schemas.openxmlformats.org/officeDocument/2006/math">
                      <m:r>
                        <a:rPr lang="en-GB" sz="2400" b="1" i="1" dirty="0" smtClean="0">
                          <a:solidFill>
                            <a:schemeClr val="accent1"/>
                          </a:solidFill>
                          <a:latin typeface="Cambria Math" panose="02040503050406030204" pitchFamily="18" charset="0"/>
                          <a:ea typeface="Arial"/>
                          <a:cs typeface="Arial"/>
                          <a:sym typeface="Century Gothic"/>
                        </a:rPr>
                        <m:t>𝒚</m:t>
                      </m:r>
                      <m:r>
                        <a:rPr lang="en-GB" sz="2400" b="1" i="1" dirty="0" smtClean="0">
                          <a:solidFill>
                            <a:schemeClr val="accent1"/>
                          </a:solidFill>
                          <a:latin typeface="Cambria Math" panose="02040503050406030204" pitchFamily="18" charset="0"/>
                          <a:ea typeface="Arial"/>
                          <a:cs typeface="Arial"/>
                          <a:sym typeface="Century Gothic"/>
                        </a:rPr>
                        <m:t>=</m:t>
                      </m:r>
                      <m:r>
                        <a:rPr lang="en-GB" sz="2400" b="1" i="1" dirty="0" smtClean="0">
                          <a:solidFill>
                            <a:schemeClr val="accent1"/>
                          </a:solidFill>
                          <a:latin typeface="Cambria Math" panose="02040503050406030204" pitchFamily="18" charset="0"/>
                          <a:ea typeface="Arial"/>
                          <a:cs typeface="Arial"/>
                          <a:sym typeface="Century Gothic"/>
                        </a:rPr>
                        <m:t>𝒎𝒙</m:t>
                      </m:r>
                      <m:r>
                        <a:rPr lang="en-GB" sz="2400" b="1" i="1" dirty="0" smtClean="0">
                          <a:solidFill>
                            <a:schemeClr val="accent1"/>
                          </a:solidFill>
                          <a:latin typeface="Cambria Math" panose="02040503050406030204" pitchFamily="18" charset="0"/>
                          <a:ea typeface="Arial"/>
                          <a:cs typeface="Arial"/>
                          <a:sym typeface="Century Gothic"/>
                        </a:rPr>
                        <m:t>+</m:t>
                      </m:r>
                      <m:r>
                        <a:rPr lang="en-GB" sz="2400" b="1" i="1" dirty="0" smtClean="0">
                          <a:solidFill>
                            <a:schemeClr val="accent1"/>
                          </a:solidFill>
                          <a:latin typeface="Cambria Math" panose="02040503050406030204" pitchFamily="18" charset="0"/>
                          <a:ea typeface="Arial"/>
                          <a:cs typeface="Arial"/>
                          <a:sym typeface="Century Gothic"/>
                        </a:rPr>
                        <m:t>𝒄</m:t>
                      </m:r>
                    </m:oMath>
                  </m:oMathPara>
                </a14:m>
                <a:endParaRPr lang="en-GB" sz="1400" b="1">
                  <a:solidFill>
                    <a:schemeClr val="accent1"/>
                  </a:solidFill>
                  <a:latin typeface="Arial"/>
                  <a:ea typeface="Arial"/>
                  <a:cs typeface="Arial"/>
                  <a:sym typeface="Arial"/>
                </a:endParaRPr>
              </a:p>
            </p:txBody>
          </p:sp>
        </mc:Choice>
        <mc:Fallback xmlns="">
          <p:sp>
            <p:nvSpPr>
              <p:cNvPr id="17" name="Google Shape;103;p1">
                <a:extLst>
                  <a:ext uri="{FF2B5EF4-FFF2-40B4-BE49-F238E27FC236}">
                    <a16:creationId xmlns:a16="http://schemas.microsoft.com/office/drawing/2014/main" id="{1A39379D-D7F6-7D47-B80F-24D370D11220}"/>
                  </a:ext>
                </a:extLst>
              </p:cNvPr>
              <p:cNvSpPr txBox="1">
                <a:spLocks noRot="1" noChangeAspect="1" noMove="1" noResize="1" noEditPoints="1" noAdjustHandles="1" noChangeArrowheads="1" noChangeShapeType="1" noTextEdit="1"/>
              </p:cNvSpPr>
              <p:nvPr/>
            </p:nvSpPr>
            <p:spPr>
              <a:xfrm>
                <a:off x="821844" y="4584583"/>
                <a:ext cx="7646635" cy="461624"/>
              </a:xfrm>
              <a:prstGeom prst="rect">
                <a:avLst/>
              </a:prstGeom>
              <a:blipFill>
                <a:blip r:embed="rId6"/>
                <a:stretch>
                  <a:fillRect l="-166" b="-10526"/>
                </a:stretch>
              </a:blipFill>
              <a:ln>
                <a:noFill/>
              </a:ln>
            </p:spPr>
            <p:txBody>
              <a:bodyPr/>
              <a:lstStyle/>
              <a:p>
                <a:r>
                  <a:rPr lang="en-GB">
                    <a:noFill/>
                  </a:rPr>
                  <a:t> </a:t>
                </a:r>
              </a:p>
            </p:txBody>
          </p:sp>
        </mc:Fallback>
      </mc:AlternateContent>
      <p:graphicFrame>
        <p:nvGraphicFramePr>
          <p:cNvPr id="2" name="Chart 1">
            <a:extLst>
              <a:ext uri="{FF2B5EF4-FFF2-40B4-BE49-F238E27FC236}">
                <a16:creationId xmlns:a16="http://schemas.microsoft.com/office/drawing/2014/main" id="{EC7A23FE-2922-6640-A94E-85E8C9D11BAA}"/>
              </a:ext>
            </a:extLst>
          </p:cNvPr>
          <p:cNvGraphicFramePr/>
          <p:nvPr>
            <p:extLst>
              <p:ext uri="{D42A27DB-BD31-4B8C-83A1-F6EECF244321}">
                <p14:modId xmlns:p14="http://schemas.microsoft.com/office/powerpoint/2010/main" val="3870065897"/>
              </p:ext>
            </p:extLst>
          </p:nvPr>
        </p:nvGraphicFramePr>
        <p:xfrm>
          <a:off x="7774549" y="3568957"/>
          <a:ext cx="3595607" cy="3161879"/>
        </p:xfrm>
        <a:graphic>
          <a:graphicData uri="http://schemas.openxmlformats.org/drawingml/2006/chart">
            <c:chart xmlns:c="http://schemas.openxmlformats.org/drawingml/2006/chart" xmlns:r="http://schemas.openxmlformats.org/officeDocument/2006/relationships" r:id="rId7"/>
          </a:graphicData>
        </a:graphic>
      </p:graphicFrame>
      <p:sp>
        <p:nvSpPr>
          <p:cNvPr id="4" name="TextBox 3">
            <a:extLst>
              <a:ext uri="{FF2B5EF4-FFF2-40B4-BE49-F238E27FC236}">
                <a16:creationId xmlns:a16="http://schemas.microsoft.com/office/drawing/2014/main" id="{021360BA-94D2-CE42-AEAD-D8AA6AF54BB4}"/>
              </a:ext>
            </a:extLst>
          </p:cNvPr>
          <p:cNvSpPr txBox="1"/>
          <p:nvPr/>
        </p:nvSpPr>
        <p:spPr>
          <a:xfrm rot="10800000">
            <a:off x="10019516" y="4581191"/>
            <a:ext cx="327924" cy="369332"/>
          </a:xfrm>
          <a:prstGeom prst="rect">
            <a:avLst/>
          </a:prstGeom>
          <a:noFill/>
        </p:spPr>
        <p:txBody>
          <a:bodyPr wrap="square" rtlCol="0">
            <a:spAutoFit/>
          </a:bodyPr>
          <a:lstStyle/>
          <a:p>
            <a:r>
              <a:rPr lang="en-GB">
                <a:latin typeface="Century Gothic" panose="020B0502020202020204" pitchFamily="34" charset="0"/>
              </a:rPr>
              <a:t>x</a:t>
            </a:r>
          </a:p>
        </p:txBody>
      </p:sp>
    </p:spTree>
    <p:extLst>
      <p:ext uri="{BB962C8B-B14F-4D97-AF65-F5344CB8AC3E}">
        <p14:creationId xmlns:p14="http://schemas.microsoft.com/office/powerpoint/2010/main" val="333040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DAEE5609-A61E-FD41-AA98-4A2828589295}"/>
              </a:ext>
            </a:extLst>
          </p:cNvPr>
          <p:cNvPicPr>
            <a:picLocks noChangeAspect="1"/>
          </p:cNvPicPr>
          <p:nvPr/>
        </p:nvPicPr>
        <p:blipFill>
          <a:blip r:embed="rId2"/>
          <a:stretch>
            <a:fillRect/>
          </a:stretch>
        </p:blipFill>
        <p:spPr>
          <a:xfrm>
            <a:off x="1356848" y="334518"/>
            <a:ext cx="8676683" cy="6188963"/>
          </a:xfrm>
          <a:prstGeom prst="rect">
            <a:avLst/>
          </a:prstGeom>
          <a:ln>
            <a:solidFill>
              <a:schemeClr val="tx1"/>
            </a:solidFill>
          </a:ln>
        </p:spPr>
      </p:pic>
      <p:sp>
        <p:nvSpPr>
          <p:cNvPr id="5" name="Rectangle 4">
            <a:extLst>
              <a:ext uri="{FF2B5EF4-FFF2-40B4-BE49-F238E27FC236}">
                <a16:creationId xmlns:a16="http://schemas.microsoft.com/office/drawing/2014/main" id="{DB171931-3376-AB4D-ADFB-CACEDA1597C5}"/>
              </a:ext>
            </a:extLst>
          </p:cNvPr>
          <p:cNvSpPr/>
          <p:nvPr/>
        </p:nvSpPr>
        <p:spPr>
          <a:xfrm>
            <a:off x="3611078" y="4999542"/>
            <a:ext cx="2974283" cy="369332"/>
          </a:xfrm>
          <a:prstGeom prst="rect">
            <a:avLst/>
          </a:prstGeom>
        </p:spPr>
        <p:txBody>
          <a:bodyPr wrap="square">
            <a:spAutoFit/>
          </a:bodyPr>
          <a:lstStyle/>
          <a:p>
            <a:r>
              <a:rPr lang="en-GB" dirty="0">
                <a:solidFill>
                  <a:schemeClr val="accent1"/>
                </a:solidFill>
                <a:latin typeface="Century Gothic" panose="020B0502020202020204" pitchFamily="34" charset="0"/>
              </a:rPr>
              <a:t>Gradient = 4</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AE29607-F5D9-B847-9A16-76D08ED848A7}"/>
                  </a:ext>
                </a:extLst>
              </p:cNvPr>
              <p:cNvSpPr/>
              <p:nvPr/>
            </p:nvSpPr>
            <p:spPr>
              <a:xfrm>
                <a:off x="3810319" y="4462472"/>
                <a:ext cx="2513810" cy="537070"/>
              </a:xfrm>
              <a:prstGeom prst="rect">
                <a:avLst/>
              </a:prstGeom>
            </p:spPr>
            <p:txBody>
              <a:bodyPr wrap="square">
                <a:spAutoFit/>
              </a:bodyPr>
              <a:lstStyle/>
              <a:p>
                <a14:m>
                  <m:oMath xmlns:m="http://schemas.openxmlformats.org/officeDocument/2006/math">
                    <m:f>
                      <m:fPr>
                        <m:ctrlPr>
                          <a:rPr lang="en-GB" sz="2000" i="1" smtClean="0">
                            <a:solidFill>
                              <a:schemeClr val="accent1"/>
                            </a:solidFill>
                            <a:latin typeface="Cambria Math" panose="02040503050406030204" pitchFamily="18" charset="0"/>
                            <a:ea typeface="Cambria Math" panose="02040503050406030204" pitchFamily="18" charset="0"/>
                          </a:rPr>
                        </m:ctrlPr>
                      </m:fPr>
                      <m:num>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𝑦</m:t>
                        </m:r>
                      </m:num>
                      <m:den>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𝑥</m:t>
                        </m:r>
                      </m:den>
                    </m:f>
                  </m:oMath>
                </a14:m>
                <a:r>
                  <a:rPr lang="en-GB" sz="2000">
                    <a:solidFill>
                      <a:schemeClr val="accent1"/>
                    </a:solidFill>
                  </a:rPr>
                  <a:t> = </a:t>
                </a:r>
                <a14:m>
                  <m:oMath xmlns:m="http://schemas.openxmlformats.org/officeDocument/2006/math">
                    <m:f>
                      <m:fPr>
                        <m:ctrlPr>
                          <a:rPr lang="en-GB" sz="2000" i="1">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4 −0</m:t>
                        </m:r>
                      </m:num>
                      <m:den>
                        <m:r>
                          <a:rPr lang="en-GB" sz="2000" b="0" i="1" smtClean="0">
                            <a:solidFill>
                              <a:schemeClr val="accent1"/>
                            </a:solidFill>
                            <a:latin typeface="Cambria Math" panose="02040503050406030204" pitchFamily="18" charset="0"/>
                            <a:ea typeface="Cambria Math" panose="02040503050406030204" pitchFamily="18" charset="0"/>
                          </a:rPr>
                          <m:t>1 −0</m:t>
                        </m:r>
                      </m:den>
                    </m:f>
                  </m:oMath>
                </a14:m>
                <a:endParaRPr lang="en-GB" sz="2000">
                  <a:solidFill>
                    <a:schemeClr val="accent1"/>
                  </a:solidFill>
                </a:endParaRPr>
              </a:p>
            </p:txBody>
          </p:sp>
        </mc:Choice>
        <mc:Fallback xmlns="">
          <p:sp>
            <p:nvSpPr>
              <p:cNvPr id="6" name="Rectangle 5">
                <a:extLst>
                  <a:ext uri="{FF2B5EF4-FFF2-40B4-BE49-F238E27FC236}">
                    <a16:creationId xmlns:a16="http://schemas.microsoft.com/office/drawing/2014/main" id="{9AE29607-F5D9-B847-9A16-76D08ED848A7}"/>
                  </a:ext>
                </a:extLst>
              </p:cNvPr>
              <p:cNvSpPr>
                <a:spLocks noRot="1" noChangeAspect="1" noMove="1" noResize="1" noEditPoints="1" noAdjustHandles="1" noChangeArrowheads="1" noChangeShapeType="1" noTextEdit="1"/>
              </p:cNvSpPr>
              <p:nvPr/>
            </p:nvSpPr>
            <p:spPr>
              <a:xfrm>
                <a:off x="3810319" y="4462472"/>
                <a:ext cx="2513810" cy="537070"/>
              </a:xfrm>
              <a:prstGeom prst="rect">
                <a:avLst/>
              </a:prstGeom>
              <a:blipFill>
                <a:blip r:embed="rId3"/>
                <a:stretch>
                  <a:fillRect b="-16279"/>
                </a:stretch>
              </a:blipFill>
            </p:spPr>
            <p:txBody>
              <a:bodyPr/>
              <a:lstStyle/>
              <a:p>
                <a:r>
                  <a:rPr lang="en-GB">
                    <a:noFill/>
                  </a:rPr>
                  <a:t> </a:t>
                </a:r>
              </a:p>
            </p:txBody>
          </p:sp>
        </mc:Fallback>
      </mc:AlternateContent>
      <p:sp>
        <p:nvSpPr>
          <p:cNvPr id="7" name="Rectangle 6">
            <a:extLst>
              <a:ext uri="{FF2B5EF4-FFF2-40B4-BE49-F238E27FC236}">
                <a16:creationId xmlns:a16="http://schemas.microsoft.com/office/drawing/2014/main" id="{2268DD67-7771-8F49-972E-1AEB609A2097}"/>
              </a:ext>
            </a:extLst>
          </p:cNvPr>
          <p:cNvSpPr/>
          <p:nvPr/>
        </p:nvSpPr>
        <p:spPr>
          <a:xfrm>
            <a:off x="5695190" y="2446502"/>
            <a:ext cx="2974283" cy="369332"/>
          </a:xfrm>
          <a:prstGeom prst="rect">
            <a:avLst/>
          </a:prstGeom>
        </p:spPr>
        <p:txBody>
          <a:bodyPr wrap="square">
            <a:spAutoFit/>
          </a:bodyPr>
          <a:lstStyle/>
          <a:p>
            <a:r>
              <a:rPr lang="en-GB">
                <a:solidFill>
                  <a:schemeClr val="accent1"/>
                </a:solidFill>
                <a:latin typeface="Century Gothic" panose="020B0502020202020204" pitchFamily="34" charset="0"/>
              </a:rPr>
              <a:t>Gradient = 0</a:t>
            </a:r>
          </a:p>
        </p:txBody>
      </p:sp>
      <p:sp>
        <p:nvSpPr>
          <p:cNvPr id="8" name="Rectangle 7">
            <a:extLst>
              <a:ext uri="{FF2B5EF4-FFF2-40B4-BE49-F238E27FC236}">
                <a16:creationId xmlns:a16="http://schemas.microsoft.com/office/drawing/2014/main" id="{843ED692-B639-AA46-A513-64608B77856F}"/>
              </a:ext>
            </a:extLst>
          </p:cNvPr>
          <p:cNvSpPr/>
          <p:nvPr/>
        </p:nvSpPr>
        <p:spPr>
          <a:xfrm>
            <a:off x="4639854" y="3697535"/>
            <a:ext cx="2974283" cy="369332"/>
          </a:xfrm>
          <a:prstGeom prst="rect">
            <a:avLst/>
          </a:prstGeom>
        </p:spPr>
        <p:txBody>
          <a:bodyPr wrap="square">
            <a:spAutoFit/>
          </a:bodyPr>
          <a:lstStyle/>
          <a:p>
            <a:r>
              <a:rPr lang="en-GB">
                <a:solidFill>
                  <a:schemeClr val="accent1"/>
                </a:solidFill>
                <a:latin typeface="Century Gothic" panose="020B0502020202020204" pitchFamily="34" charset="0"/>
              </a:rPr>
              <a:t>Gradient = 1</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6E70E53-1E76-7143-A04C-F5C9E7BAD7F7}"/>
                  </a:ext>
                </a:extLst>
              </p:cNvPr>
              <p:cNvSpPr/>
              <p:nvPr/>
            </p:nvSpPr>
            <p:spPr>
              <a:xfrm>
                <a:off x="4839095" y="3160465"/>
                <a:ext cx="2513810" cy="537070"/>
              </a:xfrm>
              <a:prstGeom prst="rect">
                <a:avLst/>
              </a:prstGeom>
            </p:spPr>
            <p:txBody>
              <a:bodyPr wrap="square">
                <a:spAutoFit/>
              </a:bodyPr>
              <a:lstStyle/>
              <a:p>
                <a14:m>
                  <m:oMath xmlns:m="http://schemas.openxmlformats.org/officeDocument/2006/math">
                    <m:f>
                      <m:fPr>
                        <m:ctrlPr>
                          <a:rPr lang="en-GB" sz="2000" i="1" smtClean="0">
                            <a:solidFill>
                              <a:schemeClr val="accent1"/>
                            </a:solidFill>
                            <a:latin typeface="Cambria Math" panose="02040503050406030204" pitchFamily="18" charset="0"/>
                            <a:ea typeface="Cambria Math" panose="02040503050406030204" pitchFamily="18" charset="0"/>
                          </a:rPr>
                        </m:ctrlPr>
                      </m:fPr>
                      <m:num>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𝑦</m:t>
                        </m:r>
                      </m:num>
                      <m:den>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𝑥</m:t>
                        </m:r>
                      </m:den>
                    </m:f>
                  </m:oMath>
                </a14:m>
                <a:r>
                  <a:rPr lang="en-GB" sz="2000">
                    <a:solidFill>
                      <a:schemeClr val="accent1"/>
                    </a:solidFill>
                  </a:rPr>
                  <a:t> = </a:t>
                </a:r>
                <a14:m>
                  <m:oMath xmlns:m="http://schemas.openxmlformats.org/officeDocument/2006/math">
                    <m:f>
                      <m:fPr>
                        <m:ctrlPr>
                          <a:rPr lang="en-GB" sz="2000" i="1">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7 −4</m:t>
                        </m:r>
                      </m:num>
                      <m:den>
                        <m:r>
                          <a:rPr lang="en-GB" sz="2000" b="0" i="1" smtClean="0">
                            <a:solidFill>
                              <a:schemeClr val="accent1"/>
                            </a:solidFill>
                            <a:latin typeface="Cambria Math" panose="02040503050406030204" pitchFamily="18" charset="0"/>
                            <a:ea typeface="Cambria Math" panose="02040503050406030204" pitchFamily="18" charset="0"/>
                          </a:rPr>
                          <m:t>4 −1</m:t>
                        </m:r>
                      </m:den>
                    </m:f>
                  </m:oMath>
                </a14:m>
                <a:endParaRPr lang="en-GB" sz="2000">
                  <a:solidFill>
                    <a:schemeClr val="accent1"/>
                  </a:solidFill>
                </a:endParaRPr>
              </a:p>
            </p:txBody>
          </p:sp>
        </mc:Choice>
        <mc:Fallback xmlns="">
          <p:sp>
            <p:nvSpPr>
              <p:cNvPr id="9" name="Rectangle 8">
                <a:extLst>
                  <a:ext uri="{FF2B5EF4-FFF2-40B4-BE49-F238E27FC236}">
                    <a16:creationId xmlns:a16="http://schemas.microsoft.com/office/drawing/2014/main" id="{F6E70E53-1E76-7143-A04C-F5C9E7BAD7F7}"/>
                  </a:ext>
                </a:extLst>
              </p:cNvPr>
              <p:cNvSpPr>
                <a:spLocks noRot="1" noChangeAspect="1" noMove="1" noResize="1" noEditPoints="1" noAdjustHandles="1" noChangeArrowheads="1" noChangeShapeType="1" noTextEdit="1"/>
              </p:cNvSpPr>
              <p:nvPr/>
            </p:nvSpPr>
            <p:spPr>
              <a:xfrm>
                <a:off x="4839095" y="3160465"/>
                <a:ext cx="2513810" cy="537070"/>
              </a:xfrm>
              <a:prstGeom prst="rect">
                <a:avLst/>
              </a:prstGeom>
              <a:blipFill>
                <a:blip r:embed="rId4"/>
                <a:stretch>
                  <a:fillRect b="-13636"/>
                </a:stretch>
              </a:blipFill>
            </p:spPr>
            <p:txBody>
              <a:bodyPr/>
              <a:lstStyle/>
              <a:p>
                <a:r>
                  <a:rPr lang="en-GB">
                    <a:noFill/>
                  </a:rPr>
                  <a:t> </a:t>
                </a:r>
              </a:p>
            </p:txBody>
          </p:sp>
        </mc:Fallback>
      </mc:AlternateContent>
      <p:sp>
        <p:nvSpPr>
          <p:cNvPr id="16" name="Rectangle 15">
            <a:extLst>
              <a:ext uri="{FF2B5EF4-FFF2-40B4-BE49-F238E27FC236}">
                <a16:creationId xmlns:a16="http://schemas.microsoft.com/office/drawing/2014/main" id="{47EA17BE-172B-094D-9523-049A734EE4A1}"/>
              </a:ext>
            </a:extLst>
          </p:cNvPr>
          <p:cNvSpPr/>
          <p:nvPr/>
        </p:nvSpPr>
        <p:spPr>
          <a:xfrm>
            <a:off x="7932524" y="2393242"/>
            <a:ext cx="2974283" cy="369332"/>
          </a:xfrm>
          <a:prstGeom prst="rect">
            <a:avLst/>
          </a:prstGeom>
        </p:spPr>
        <p:txBody>
          <a:bodyPr wrap="square">
            <a:spAutoFit/>
          </a:bodyPr>
          <a:lstStyle/>
          <a:p>
            <a:r>
              <a:rPr lang="en-GB">
                <a:solidFill>
                  <a:schemeClr val="accent1"/>
                </a:solidFill>
                <a:latin typeface="Century Gothic" panose="020B0502020202020204" pitchFamily="34" charset="0"/>
              </a:rPr>
              <a:t>Gradient = 1.5</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9F73D57-D159-E546-9C3A-4AA7F9688254}"/>
                  </a:ext>
                </a:extLst>
              </p:cNvPr>
              <p:cNvSpPr/>
              <p:nvPr/>
            </p:nvSpPr>
            <p:spPr>
              <a:xfrm>
                <a:off x="8131765" y="1856172"/>
                <a:ext cx="2513810" cy="537070"/>
              </a:xfrm>
              <a:prstGeom prst="rect">
                <a:avLst/>
              </a:prstGeom>
            </p:spPr>
            <p:txBody>
              <a:bodyPr wrap="square">
                <a:spAutoFit/>
              </a:bodyPr>
              <a:lstStyle/>
              <a:p>
                <a14:m>
                  <m:oMath xmlns:m="http://schemas.openxmlformats.org/officeDocument/2006/math">
                    <m:f>
                      <m:fPr>
                        <m:ctrlPr>
                          <a:rPr lang="en-GB" sz="2000" i="1" smtClean="0">
                            <a:solidFill>
                              <a:schemeClr val="accent1"/>
                            </a:solidFill>
                            <a:latin typeface="Cambria Math" panose="02040503050406030204" pitchFamily="18" charset="0"/>
                            <a:ea typeface="Cambria Math" panose="02040503050406030204" pitchFamily="18" charset="0"/>
                          </a:rPr>
                        </m:ctrlPr>
                      </m:fPr>
                      <m:num>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𝑦</m:t>
                        </m:r>
                      </m:num>
                      <m:den>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𝑥</m:t>
                        </m:r>
                      </m:den>
                    </m:f>
                  </m:oMath>
                </a14:m>
                <a:r>
                  <a:rPr lang="en-GB" sz="2000">
                    <a:solidFill>
                      <a:schemeClr val="accent1"/>
                    </a:solidFill>
                  </a:rPr>
                  <a:t> = </a:t>
                </a:r>
                <a14:m>
                  <m:oMath xmlns:m="http://schemas.openxmlformats.org/officeDocument/2006/math">
                    <m:f>
                      <m:fPr>
                        <m:ctrlPr>
                          <a:rPr lang="en-GB" sz="2000" i="1">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10 −7</m:t>
                        </m:r>
                      </m:num>
                      <m:den>
                        <m:r>
                          <a:rPr lang="en-GB" sz="2000" b="0" i="1" smtClean="0">
                            <a:solidFill>
                              <a:schemeClr val="accent1"/>
                            </a:solidFill>
                            <a:latin typeface="Cambria Math" panose="02040503050406030204" pitchFamily="18" charset="0"/>
                            <a:ea typeface="Cambria Math" panose="02040503050406030204" pitchFamily="18" charset="0"/>
                          </a:rPr>
                          <m:t>10 −8</m:t>
                        </m:r>
                      </m:den>
                    </m:f>
                  </m:oMath>
                </a14:m>
                <a:endParaRPr lang="en-GB" sz="2000">
                  <a:solidFill>
                    <a:schemeClr val="accent1"/>
                  </a:solidFill>
                </a:endParaRPr>
              </a:p>
            </p:txBody>
          </p:sp>
        </mc:Choice>
        <mc:Fallback xmlns="">
          <p:sp>
            <p:nvSpPr>
              <p:cNvPr id="17" name="Rectangle 16">
                <a:extLst>
                  <a:ext uri="{FF2B5EF4-FFF2-40B4-BE49-F238E27FC236}">
                    <a16:creationId xmlns:a16="http://schemas.microsoft.com/office/drawing/2014/main" id="{F9F73D57-D159-E546-9C3A-4AA7F9688254}"/>
                  </a:ext>
                </a:extLst>
              </p:cNvPr>
              <p:cNvSpPr>
                <a:spLocks noRot="1" noChangeAspect="1" noMove="1" noResize="1" noEditPoints="1" noAdjustHandles="1" noChangeArrowheads="1" noChangeShapeType="1" noTextEdit="1"/>
              </p:cNvSpPr>
              <p:nvPr/>
            </p:nvSpPr>
            <p:spPr>
              <a:xfrm>
                <a:off x="8131765" y="1856172"/>
                <a:ext cx="2513810" cy="537070"/>
              </a:xfrm>
              <a:prstGeom prst="rect">
                <a:avLst/>
              </a:prstGeom>
              <a:blipFill>
                <a:blip r:embed="rId5"/>
                <a:stretch>
                  <a:fillRect b="-13636"/>
                </a:stretch>
              </a:blipFill>
            </p:spPr>
            <p:txBody>
              <a:bodyPr/>
              <a:lstStyle/>
              <a:p>
                <a:r>
                  <a:rPr lang="en-GB">
                    <a:noFill/>
                  </a:rPr>
                  <a:t> </a:t>
                </a:r>
              </a:p>
            </p:txBody>
          </p:sp>
        </mc:Fallback>
      </mc:AlternateContent>
    </p:spTree>
    <p:extLst>
      <p:ext uri="{BB962C8B-B14F-4D97-AF65-F5344CB8AC3E}">
        <p14:creationId xmlns:p14="http://schemas.microsoft.com/office/powerpoint/2010/main" val="4103333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6CC9DA14-6FBA-1B4B-B616-61A78F16D117}"/>
              </a:ext>
            </a:extLst>
          </p:cNvPr>
          <p:cNvPicPr>
            <a:picLocks noChangeAspect="1"/>
          </p:cNvPicPr>
          <p:nvPr/>
        </p:nvPicPr>
        <p:blipFill>
          <a:blip r:embed="rId2"/>
          <a:stretch>
            <a:fillRect/>
          </a:stretch>
        </p:blipFill>
        <p:spPr>
          <a:xfrm>
            <a:off x="2115329" y="433033"/>
            <a:ext cx="7664101" cy="5991934"/>
          </a:xfrm>
          <a:prstGeom prst="rect">
            <a:avLst/>
          </a:prstGeom>
          <a:ln>
            <a:solidFill>
              <a:schemeClr val="tx1"/>
            </a:solidFill>
          </a:ln>
        </p:spPr>
      </p:pic>
      <p:sp>
        <p:nvSpPr>
          <p:cNvPr id="5" name="Rectangle 4">
            <a:extLst>
              <a:ext uri="{FF2B5EF4-FFF2-40B4-BE49-F238E27FC236}">
                <a16:creationId xmlns:a16="http://schemas.microsoft.com/office/drawing/2014/main" id="{DB171931-3376-AB4D-ADFB-CACEDA1597C5}"/>
              </a:ext>
            </a:extLst>
          </p:cNvPr>
          <p:cNvSpPr/>
          <p:nvPr/>
        </p:nvSpPr>
        <p:spPr>
          <a:xfrm>
            <a:off x="4181443" y="4947638"/>
            <a:ext cx="2974283" cy="369332"/>
          </a:xfrm>
          <a:prstGeom prst="rect">
            <a:avLst/>
          </a:prstGeom>
        </p:spPr>
        <p:txBody>
          <a:bodyPr wrap="square">
            <a:spAutoFit/>
          </a:bodyPr>
          <a:lstStyle/>
          <a:p>
            <a:r>
              <a:rPr lang="en-GB" dirty="0">
                <a:solidFill>
                  <a:schemeClr val="accent1"/>
                </a:solidFill>
                <a:latin typeface="Century Gothic" panose="020B0502020202020204" pitchFamily="34" charset="0"/>
              </a:rPr>
              <a:t>Gradient = 1</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AE29607-F5D9-B847-9A16-76D08ED848A7}"/>
                  </a:ext>
                </a:extLst>
              </p:cNvPr>
              <p:cNvSpPr/>
              <p:nvPr/>
            </p:nvSpPr>
            <p:spPr>
              <a:xfrm>
                <a:off x="4411680" y="4539781"/>
                <a:ext cx="2513810" cy="537070"/>
              </a:xfrm>
              <a:prstGeom prst="rect">
                <a:avLst/>
              </a:prstGeom>
            </p:spPr>
            <p:txBody>
              <a:bodyPr wrap="square">
                <a:spAutoFit/>
              </a:bodyPr>
              <a:lstStyle/>
              <a:p>
                <a14:m>
                  <m:oMath xmlns:m="http://schemas.openxmlformats.org/officeDocument/2006/math">
                    <m:f>
                      <m:fPr>
                        <m:ctrlPr>
                          <a:rPr lang="en-GB" sz="2000" i="1" smtClean="0">
                            <a:solidFill>
                              <a:schemeClr val="accent1"/>
                            </a:solidFill>
                            <a:latin typeface="Cambria Math" panose="02040503050406030204" pitchFamily="18" charset="0"/>
                            <a:ea typeface="Cambria Math" panose="02040503050406030204" pitchFamily="18" charset="0"/>
                          </a:rPr>
                        </m:ctrlPr>
                      </m:fPr>
                      <m:num>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𝑦</m:t>
                        </m:r>
                      </m:num>
                      <m:den>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𝑥</m:t>
                        </m:r>
                      </m:den>
                    </m:f>
                  </m:oMath>
                </a14:m>
                <a:r>
                  <a:rPr lang="en-GB" sz="2000">
                    <a:solidFill>
                      <a:schemeClr val="accent1"/>
                    </a:solidFill>
                  </a:rPr>
                  <a:t> = </a:t>
                </a:r>
                <a14:m>
                  <m:oMath xmlns:m="http://schemas.openxmlformats.org/officeDocument/2006/math">
                    <m:f>
                      <m:fPr>
                        <m:ctrlPr>
                          <a:rPr lang="en-GB" sz="2000" i="1">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4 −0</m:t>
                        </m:r>
                      </m:num>
                      <m:den>
                        <m:r>
                          <a:rPr lang="en-GB" sz="2000" b="0" i="1" smtClean="0">
                            <a:solidFill>
                              <a:schemeClr val="accent1"/>
                            </a:solidFill>
                            <a:latin typeface="Cambria Math" panose="02040503050406030204" pitchFamily="18" charset="0"/>
                            <a:ea typeface="Cambria Math" panose="02040503050406030204" pitchFamily="18" charset="0"/>
                          </a:rPr>
                          <m:t>4 −0</m:t>
                        </m:r>
                      </m:den>
                    </m:f>
                  </m:oMath>
                </a14:m>
                <a:endParaRPr lang="en-GB" sz="2000">
                  <a:solidFill>
                    <a:schemeClr val="accent1"/>
                  </a:solidFill>
                </a:endParaRPr>
              </a:p>
            </p:txBody>
          </p:sp>
        </mc:Choice>
        <mc:Fallback xmlns="">
          <p:sp>
            <p:nvSpPr>
              <p:cNvPr id="6" name="Rectangle 5">
                <a:extLst>
                  <a:ext uri="{FF2B5EF4-FFF2-40B4-BE49-F238E27FC236}">
                    <a16:creationId xmlns:a16="http://schemas.microsoft.com/office/drawing/2014/main" id="{9AE29607-F5D9-B847-9A16-76D08ED848A7}"/>
                  </a:ext>
                </a:extLst>
              </p:cNvPr>
              <p:cNvSpPr>
                <a:spLocks noRot="1" noChangeAspect="1" noMove="1" noResize="1" noEditPoints="1" noAdjustHandles="1" noChangeArrowheads="1" noChangeShapeType="1" noTextEdit="1"/>
              </p:cNvSpPr>
              <p:nvPr/>
            </p:nvSpPr>
            <p:spPr>
              <a:xfrm>
                <a:off x="4411680" y="4539781"/>
                <a:ext cx="2513810" cy="537070"/>
              </a:xfrm>
              <a:prstGeom prst="rect">
                <a:avLst/>
              </a:prstGeom>
              <a:blipFill>
                <a:blip r:embed="rId3"/>
                <a:stretch>
                  <a:fillRect b="-16279"/>
                </a:stretch>
              </a:blipFill>
            </p:spPr>
            <p:txBody>
              <a:bodyPr/>
              <a:lstStyle/>
              <a:p>
                <a:r>
                  <a:rPr lang="en-GB">
                    <a:noFill/>
                  </a:rPr>
                  <a:t> </a:t>
                </a:r>
              </a:p>
            </p:txBody>
          </p:sp>
        </mc:Fallback>
      </mc:AlternateContent>
      <p:sp>
        <p:nvSpPr>
          <p:cNvPr id="7" name="Rectangle 6">
            <a:extLst>
              <a:ext uri="{FF2B5EF4-FFF2-40B4-BE49-F238E27FC236}">
                <a16:creationId xmlns:a16="http://schemas.microsoft.com/office/drawing/2014/main" id="{2268DD67-7771-8F49-972E-1AEB609A2097}"/>
              </a:ext>
            </a:extLst>
          </p:cNvPr>
          <p:cNvSpPr/>
          <p:nvPr/>
        </p:nvSpPr>
        <p:spPr>
          <a:xfrm>
            <a:off x="4378622" y="2337932"/>
            <a:ext cx="2974283" cy="369332"/>
          </a:xfrm>
          <a:prstGeom prst="rect">
            <a:avLst/>
          </a:prstGeom>
        </p:spPr>
        <p:txBody>
          <a:bodyPr wrap="square">
            <a:spAutoFit/>
          </a:bodyPr>
          <a:lstStyle/>
          <a:p>
            <a:r>
              <a:rPr lang="en-GB">
                <a:solidFill>
                  <a:schemeClr val="accent1"/>
                </a:solidFill>
                <a:latin typeface="Century Gothic" panose="020B0502020202020204" pitchFamily="34" charset="0"/>
              </a:rPr>
              <a:t>Gradient = 0</a:t>
            </a:r>
          </a:p>
        </p:txBody>
      </p:sp>
      <p:sp>
        <p:nvSpPr>
          <p:cNvPr id="8" name="Rectangle 7">
            <a:extLst>
              <a:ext uri="{FF2B5EF4-FFF2-40B4-BE49-F238E27FC236}">
                <a16:creationId xmlns:a16="http://schemas.microsoft.com/office/drawing/2014/main" id="{843ED692-B639-AA46-A513-64608B77856F}"/>
              </a:ext>
            </a:extLst>
          </p:cNvPr>
          <p:cNvSpPr/>
          <p:nvPr/>
        </p:nvSpPr>
        <p:spPr>
          <a:xfrm>
            <a:off x="4836987" y="3714151"/>
            <a:ext cx="2974283" cy="369332"/>
          </a:xfrm>
          <a:prstGeom prst="rect">
            <a:avLst/>
          </a:prstGeom>
        </p:spPr>
        <p:txBody>
          <a:bodyPr wrap="square">
            <a:spAutoFit/>
          </a:bodyPr>
          <a:lstStyle/>
          <a:p>
            <a:r>
              <a:rPr lang="en-GB">
                <a:solidFill>
                  <a:schemeClr val="accent1"/>
                </a:solidFill>
                <a:latin typeface="Century Gothic" panose="020B0502020202020204" pitchFamily="34" charset="0"/>
              </a:rPr>
              <a:t>Gradient = 5</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F6E70E53-1E76-7143-A04C-F5C9E7BAD7F7}"/>
                  </a:ext>
                </a:extLst>
              </p:cNvPr>
              <p:cNvSpPr/>
              <p:nvPr/>
            </p:nvSpPr>
            <p:spPr>
              <a:xfrm>
                <a:off x="4926069" y="3160465"/>
                <a:ext cx="2513810" cy="537070"/>
              </a:xfrm>
              <a:prstGeom prst="rect">
                <a:avLst/>
              </a:prstGeom>
            </p:spPr>
            <p:txBody>
              <a:bodyPr wrap="square">
                <a:spAutoFit/>
              </a:bodyPr>
              <a:lstStyle/>
              <a:p>
                <a14:m>
                  <m:oMath xmlns:m="http://schemas.openxmlformats.org/officeDocument/2006/math">
                    <m:f>
                      <m:fPr>
                        <m:ctrlPr>
                          <a:rPr lang="en-GB" sz="2000" i="1" smtClean="0">
                            <a:solidFill>
                              <a:schemeClr val="accent1"/>
                            </a:solidFill>
                            <a:latin typeface="Cambria Math" panose="02040503050406030204" pitchFamily="18" charset="0"/>
                            <a:ea typeface="Cambria Math" panose="02040503050406030204" pitchFamily="18" charset="0"/>
                          </a:rPr>
                        </m:ctrlPr>
                      </m:fPr>
                      <m:num>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𝑦</m:t>
                        </m:r>
                      </m:num>
                      <m:den>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𝑥</m:t>
                        </m:r>
                      </m:den>
                    </m:f>
                  </m:oMath>
                </a14:m>
                <a:r>
                  <a:rPr lang="en-GB" sz="2000">
                    <a:solidFill>
                      <a:schemeClr val="accent1"/>
                    </a:solidFill>
                  </a:rPr>
                  <a:t> = </a:t>
                </a:r>
                <a14:m>
                  <m:oMath xmlns:m="http://schemas.openxmlformats.org/officeDocument/2006/math">
                    <m:f>
                      <m:fPr>
                        <m:ctrlPr>
                          <a:rPr lang="en-GB" sz="2000" i="1">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14 −4</m:t>
                        </m:r>
                      </m:num>
                      <m:den>
                        <m:r>
                          <a:rPr lang="en-GB" sz="2000" b="0" i="1" smtClean="0">
                            <a:solidFill>
                              <a:schemeClr val="accent1"/>
                            </a:solidFill>
                            <a:latin typeface="Cambria Math" panose="02040503050406030204" pitchFamily="18" charset="0"/>
                            <a:ea typeface="Cambria Math" panose="02040503050406030204" pitchFamily="18" charset="0"/>
                          </a:rPr>
                          <m:t>6 −4</m:t>
                        </m:r>
                      </m:den>
                    </m:f>
                  </m:oMath>
                </a14:m>
                <a:endParaRPr lang="en-GB" sz="2000">
                  <a:solidFill>
                    <a:schemeClr val="accent1"/>
                  </a:solidFill>
                </a:endParaRPr>
              </a:p>
            </p:txBody>
          </p:sp>
        </mc:Choice>
        <mc:Fallback xmlns="">
          <p:sp>
            <p:nvSpPr>
              <p:cNvPr id="9" name="Rectangle 8">
                <a:extLst>
                  <a:ext uri="{FF2B5EF4-FFF2-40B4-BE49-F238E27FC236}">
                    <a16:creationId xmlns:a16="http://schemas.microsoft.com/office/drawing/2014/main" id="{F6E70E53-1E76-7143-A04C-F5C9E7BAD7F7}"/>
                  </a:ext>
                </a:extLst>
              </p:cNvPr>
              <p:cNvSpPr>
                <a:spLocks noRot="1" noChangeAspect="1" noMove="1" noResize="1" noEditPoints="1" noAdjustHandles="1" noChangeArrowheads="1" noChangeShapeType="1" noTextEdit="1"/>
              </p:cNvSpPr>
              <p:nvPr/>
            </p:nvSpPr>
            <p:spPr>
              <a:xfrm>
                <a:off x="4926069" y="3160465"/>
                <a:ext cx="2513810" cy="537070"/>
              </a:xfrm>
              <a:prstGeom prst="rect">
                <a:avLst/>
              </a:prstGeom>
              <a:blipFill>
                <a:blip r:embed="rId4"/>
                <a:stretch>
                  <a:fillRect b="-13636"/>
                </a:stretch>
              </a:blipFill>
            </p:spPr>
            <p:txBody>
              <a:bodyPr/>
              <a:lstStyle/>
              <a:p>
                <a:r>
                  <a:rPr lang="en-GB">
                    <a:noFill/>
                  </a:rPr>
                  <a:t> </a:t>
                </a:r>
              </a:p>
            </p:txBody>
          </p:sp>
        </mc:Fallback>
      </mc:AlternateContent>
      <p:sp>
        <p:nvSpPr>
          <p:cNvPr id="16" name="Rectangle 15">
            <a:extLst>
              <a:ext uri="{FF2B5EF4-FFF2-40B4-BE49-F238E27FC236}">
                <a16:creationId xmlns:a16="http://schemas.microsoft.com/office/drawing/2014/main" id="{47EA17BE-172B-094D-9523-049A734EE4A1}"/>
              </a:ext>
            </a:extLst>
          </p:cNvPr>
          <p:cNvSpPr/>
          <p:nvPr/>
        </p:nvSpPr>
        <p:spPr>
          <a:xfrm>
            <a:off x="7102388" y="2480664"/>
            <a:ext cx="2974283" cy="369332"/>
          </a:xfrm>
          <a:prstGeom prst="rect">
            <a:avLst/>
          </a:prstGeom>
        </p:spPr>
        <p:txBody>
          <a:bodyPr wrap="square">
            <a:spAutoFit/>
          </a:bodyPr>
          <a:lstStyle/>
          <a:p>
            <a:r>
              <a:rPr lang="en-GB">
                <a:solidFill>
                  <a:schemeClr val="accent1"/>
                </a:solidFill>
                <a:latin typeface="Century Gothic" panose="020B0502020202020204" pitchFamily="34" charset="0"/>
              </a:rPr>
              <a:t>Gradient = 0.6</a:t>
            </a:r>
          </a:p>
        </p:txBody>
      </p:sp>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F9F73D57-D159-E546-9C3A-4AA7F9688254}"/>
                  </a:ext>
                </a:extLst>
              </p:cNvPr>
              <p:cNvSpPr/>
              <p:nvPr/>
            </p:nvSpPr>
            <p:spPr>
              <a:xfrm>
                <a:off x="7301629" y="1943594"/>
                <a:ext cx="2513810" cy="537070"/>
              </a:xfrm>
              <a:prstGeom prst="rect">
                <a:avLst/>
              </a:prstGeom>
            </p:spPr>
            <p:txBody>
              <a:bodyPr wrap="square">
                <a:spAutoFit/>
              </a:bodyPr>
              <a:lstStyle/>
              <a:p>
                <a14:m>
                  <m:oMath xmlns:m="http://schemas.openxmlformats.org/officeDocument/2006/math">
                    <m:f>
                      <m:fPr>
                        <m:ctrlPr>
                          <a:rPr lang="en-GB" sz="2000" i="1" smtClean="0">
                            <a:solidFill>
                              <a:schemeClr val="accent1"/>
                            </a:solidFill>
                            <a:latin typeface="Cambria Math" panose="02040503050406030204" pitchFamily="18" charset="0"/>
                            <a:ea typeface="Cambria Math" panose="02040503050406030204" pitchFamily="18" charset="0"/>
                          </a:rPr>
                        </m:ctrlPr>
                      </m:fPr>
                      <m:num>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𝑦</m:t>
                        </m:r>
                      </m:num>
                      <m:den>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𝑥</m:t>
                        </m:r>
                      </m:den>
                    </m:f>
                  </m:oMath>
                </a14:m>
                <a:r>
                  <a:rPr lang="en-GB" sz="2000">
                    <a:solidFill>
                      <a:schemeClr val="accent1"/>
                    </a:solidFill>
                  </a:rPr>
                  <a:t> = </a:t>
                </a:r>
                <a14:m>
                  <m:oMath xmlns:m="http://schemas.openxmlformats.org/officeDocument/2006/math">
                    <m:f>
                      <m:fPr>
                        <m:ctrlPr>
                          <a:rPr lang="en-GB" sz="2000" i="1">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20 −14</m:t>
                        </m:r>
                      </m:num>
                      <m:den>
                        <m:r>
                          <a:rPr lang="en-GB" sz="2000" b="0" i="1" smtClean="0">
                            <a:solidFill>
                              <a:schemeClr val="accent1"/>
                            </a:solidFill>
                            <a:latin typeface="Cambria Math" panose="02040503050406030204" pitchFamily="18" charset="0"/>
                            <a:ea typeface="Cambria Math" panose="02040503050406030204" pitchFamily="18" charset="0"/>
                          </a:rPr>
                          <m:t>20 −10</m:t>
                        </m:r>
                      </m:den>
                    </m:f>
                  </m:oMath>
                </a14:m>
                <a:endParaRPr lang="en-GB" sz="2000">
                  <a:solidFill>
                    <a:schemeClr val="accent1"/>
                  </a:solidFill>
                </a:endParaRPr>
              </a:p>
            </p:txBody>
          </p:sp>
        </mc:Choice>
        <mc:Fallback xmlns="">
          <p:sp>
            <p:nvSpPr>
              <p:cNvPr id="17" name="Rectangle 16">
                <a:extLst>
                  <a:ext uri="{FF2B5EF4-FFF2-40B4-BE49-F238E27FC236}">
                    <a16:creationId xmlns:a16="http://schemas.microsoft.com/office/drawing/2014/main" id="{F9F73D57-D159-E546-9C3A-4AA7F9688254}"/>
                  </a:ext>
                </a:extLst>
              </p:cNvPr>
              <p:cNvSpPr>
                <a:spLocks noRot="1" noChangeAspect="1" noMove="1" noResize="1" noEditPoints="1" noAdjustHandles="1" noChangeArrowheads="1" noChangeShapeType="1" noTextEdit="1"/>
              </p:cNvSpPr>
              <p:nvPr/>
            </p:nvSpPr>
            <p:spPr>
              <a:xfrm>
                <a:off x="7301629" y="1943594"/>
                <a:ext cx="2513810" cy="537070"/>
              </a:xfrm>
              <a:prstGeom prst="rect">
                <a:avLst/>
              </a:prstGeom>
              <a:blipFill>
                <a:blip r:embed="rId5"/>
                <a:stretch>
                  <a:fillRect b="-13953"/>
                </a:stretch>
              </a:blipFill>
            </p:spPr>
            <p:txBody>
              <a:bodyPr/>
              <a:lstStyle/>
              <a:p>
                <a:r>
                  <a:rPr lang="en-GB">
                    <a:noFill/>
                  </a:rPr>
                  <a:t> </a:t>
                </a:r>
              </a:p>
            </p:txBody>
          </p:sp>
        </mc:Fallback>
      </mc:AlternateContent>
    </p:spTree>
    <p:extLst>
      <p:ext uri="{BB962C8B-B14F-4D97-AF65-F5344CB8AC3E}">
        <p14:creationId xmlns:p14="http://schemas.microsoft.com/office/powerpoint/2010/main" val="43448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B625A4CD-82F1-CA43-8849-EC536BE44E71}"/>
              </a:ext>
            </a:extLst>
          </p:cNvPr>
          <p:cNvPicPr>
            <a:picLocks noChangeAspect="1"/>
          </p:cNvPicPr>
          <p:nvPr/>
        </p:nvPicPr>
        <p:blipFill>
          <a:blip r:embed="rId3"/>
          <a:stretch>
            <a:fillRect/>
          </a:stretch>
        </p:blipFill>
        <p:spPr>
          <a:xfrm>
            <a:off x="1373468" y="259944"/>
            <a:ext cx="8590231" cy="6338111"/>
          </a:xfrm>
          <a:prstGeom prst="rect">
            <a:avLst/>
          </a:prstGeom>
          <a:ln>
            <a:solidFill>
              <a:schemeClr val="tx1"/>
            </a:solidFill>
          </a:ln>
        </p:spPr>
      </p:pic>
      <p:sp>
        <p:nvSpPr>
          <p:cNvPr id="5" name="Rectangle 4">
            <a:extLst>
              <a:ext uri="{FF2B5EF4-FFF2-40B4-BE49-F238E27FC236}">
                <a16:creationId xmlns:a16="http://schemas.microsoft.com/office/drawing/2014/main" id="{DB171931-3376-AB4D-ADFB-CACEDA1597C5}"/>
              </a:ext>
            </a:extLst>
          </p:cNvPr>
          <p:cNvSpPr/>
          <p:nvPr/>
        </p:nvSpPr>
        <p:spPr>
          <a:xfrm>
            <a:off x="8304722" y="2095949"/>
            <a:ext cx="2974283" cy="369332"/>
          </a:xfrm>
          <a:prstGeom prst="rect">
            <a:avLst/>
          </a:prstGeom>
        </p:spPr>
        <p:txBody>
          <a:bodyPr wrap="square">
            <a:spAutoFit/>
          </a:bodyPr>
          <a:lstStyle/>
          <a:p>
            <a:r>
              <a:rPr lang="en-GB">
                <a:solidFill>
                  <a:schemeClr val="accent1"/>
                </a:solidFill>
                <a:latin typeface="Century Gothic" panose="020B0502020202020204" pitchFamily="34" charset="0"/>
              </a:rPr>
              <a:t>Gradient = 10</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AE29607-F5D9-B847-9A16-76D08ED848A7}"/>
                  </a:ext>
                </a:extLst>
              </p:cNvPr>
              <p:cNvSpPr/>
              <p:nvPr/>
            </p:nvSpPr>
            <p:spPr>
              <a:xfrm>
                <a:off x="8304722" y="1424621"/>
                <a:ext cx="2513810" cy="537070"/>
              </a:xfrm>
              <a:prstGeom prst="rect">
                <a:avLst/>
              </a:prstGeom>
            </p:spPr>
            <p:txBody>
              <a:bodyPr wrap="square">
                <a:spAutoFit/>
              </a:bodyPr>
              <a:lstStyle/>
              <a:p>
                <a14:m>
                  <m:oMath xmlns:m="http://schemas.openxmlformats.org/officeDocument/2006/math">
                    <m:f>
                      <m:fPr>
                        <m:ctrlPr>
                          <a:rPr lang="en-GB" sz="2000" i="1" smtClean="0">
                            <a:solidFill>
                              <a:schemeClr val="accent1"/>
                            </a:solidFill>
                            <a:latin typeface="Cambria Math" panose="02040503050406030204" pitchFamily="18" charset="0"/>
                            <a:ea typeface="Cambria Math" panose="02040503050406030204" pitchFamily="18" charset="0"/>
                          </a:rPr>
                        </m:ctrlPr>
                      </m:fPr>
                      <m:num>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𝑦</m:t>
                        </m:r>
                      </m:num>
                      <m:den>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𝑥</m:t>
                        </m:r>
                      </m:den>
                    </m:f>
                  </m:oMath>
                </a14:m>
                <a:r>
                  <a:rPr lang="en-GB" sz="2000">
                    <a:solidFill>
                      <a:schemeClr val="accent1"/>
                    </a:solidFill>
                  </a:rPr>
                  <a:t> = </a:t>
                </a:r>
                <a14:m>
                  <m:oMath xmlns:m="http://schemas.openxmlformats.org/officeDocument/2006/math">
                    <m:f>
                      <m:fPr>
                        <m:ctrlPr>
                          <a:rPr lang="en-GB" sz="2000" i="1">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100−0</m:t>
                        </m:r>
                      </m:num>
                      <m:den>
                        <m:r>
                          <a:rPr lang="en-GB" sz="2000" b="0" i="1" smtClean="0">
                            <a:solidFill>
                              <a:schemeClr val="accent1"/>
                            </a:solidFill>
                            <a:latin typeface="Cambria Math" panose="02040503050406030204" pitchFamily="18" charset="0"/>
                            <a:ea typeface="Cambria Math" panose="02040503050406030204" pitchFamily="18" charset="0"/>
                          </a:rPr>
                          <m:t>10 −0</m:t>
                        </m:r>
                      </m:den>
                    </m:f>
                  </m:oMath>
                </a14:m>
                <a:endParaRPr lang="en-GB" sz="2000">
                  <a:solidFill>
                    <a:schemeClr val="accent1"/>
                  </a:solidFill>
                </a:endParaRPr>
              </a:p>
            </p:txBody>
          </p:sp>
        </mc:Choice>
        <mc:Fallback xmlns="">
          <p:sp>
            <p:nvSpPr>
              <p:cNvPr id="6" name="Rectangle 5">
                <a:extLst>
                  <a:ext uri="{FF2B5EF4-FFF2-40B4-BE49-F238E27FC236}">
                    <a16:creationId xmlns:a16="http://schemas.microsoft.com/office/drawing/2014/main" id="{9AE29607-F5D9-B847-9A16-76D08ED848A7}"/>
                  </a:ext>
                </a:extLst>
              </p:cNvPr>
              <p:cNvSpPr>
                <a:spLocks noRot="1" noChangeAspect="1" noMove="1" noResize="1" noEditPoints="1" noAdjustHandles="1" noChangeArrowheads="1" noChangeShapeType="1" noTextEdit="1"/>
              </p:cNvSpPr>
              <p:nvPr/>
            </p:nvSpPr>
            <p:spPr>
              <a:xfrm>
                <a:off x="8304722" y="1424621"/>
                <a:ext cx="2513810" cy="537070"/>
              </a:xfrm>
              <a:prstGeom prst="rect">
                <a:avLst/>
              </a:prstGeom>
              <a:blipFill>
                <a:blip r:embed="rId4"/>
                <a:stretch>
                  <a:fillRect b="-139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632750-7DFC-3145-8FFE-14154B330BB9}"/>
                  </a:ext>
                </a:extLst>
              </p:cNvPr>
              <p:cNvSpPr txBox="1"/>
              <p:nvPr/>
            </p:nvSpPr>
            <p:spPr>
              <a:xfrm>
                <a:off x="7592867" y="3158481"/>
                <a:ext cx="1830694" cy="537070"/>
              </a:xfrm>
              <a:prstGeom prst="rect">
                <a:avLst/>
              </a:prstGeom>
              <a:noFill/>
            </p:spPr>
            <p:txBody>
              <a:bodyPr wrap="none" rtlCol="0">
                <a:spAutoFit/>
              </a:bodyPr>
              <a:lstStyle/>
              <a:p>
                <a:r>
                  <a:rPr lang="en-GB" sz="2000">
                    <a:solidFill>
                      <a:schemeClr val="accent1"/>
                    </a:solidFill>
                    <a:latin typeface="Century Gothic" panose="020B0502020202020204" pitchFamily="34" charset="0"/>
                    <a:ea typeface="Cambria Math" panose="02040503050406030204" pitchFamily="18" charset="0"/>
                  </a:rPr>
                  <a:t>Gradient = </a:t>
                </a:r>
                <a14:m>
                  <m:oMath xmlns:m="http://schemas.openxmlformats.org/officeDocument/2006/math">
                    <m:f>
                      <m:fPr>
                        <m:ctrlPr>
                          <a:rPr lang="en-GB" sz="2000" b="0" i="1" smtClean="0">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m:t>
                        </m:r>
                        <m:r>
                          <a:rPr lang="en-GB" sz="2000" b="0" i="1" smtClean="0">
                            <a:solidFill>
                              <a:schemeClr val="accent1"/>
                            </a:solidFill>
                            <a:latin typeface="Cambria Math" panose="02040503050406030204" pitchFamily="18" charset="0"/>
                            <a:ea typeface="Cambria Math" panose="02040503050406030204" pitchFamily="18" charset="0"/>
                          </a:rPr>
                          <m:t>𝑦</m:t>
                        </m:r>
                      </m:num>
                      <m:den>
                        <m:r>
                          <a:rPr lang="en-GB" sz="2000" b="0" i="1" smtClean="0">
                            <a:solidFill>
                              <a:schemeClr val="accent1"/>
                            </a:solidFill>
                            <a:latin typeface="Cambria Math" panose="02040503050406030204" pitchFamily="18" charset="0"/>
                            <a:ea typeface="Cambria Math" panose="02040503050406030204" pitchFamily="18" charset="0"/>
                          </a:rPr>
                          <m:t>∆</m:t>
                        </m:r>
                        <m:r>
                          <a:rPr lang="en-GB" sz="2000" b="0" i="1" smtClean="0">
                            <a:solidFill>
                              <a:schemeClr val="accent1"/>
                            </a:solidFill>
                            <a:latin typeface="Cambria Math" panose="02040503050406030204" pitchFamily="18" charset="0"/>
                            <a:ea typeface="Cambria Math" panose="02040503050406030204" pitchFamily="18" charset="0"/>
                          </a:rPr>
                          <m:t>𝑥</m:t>
                        </m:r>
                      </m:den>
                    </m:f>
                  </m:oMath>
                </a14:m>
                <a:endParaRPr lang="en-GB" sz="200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D6632750-7DFC-3145-8FFE-14154B330BB9}"/>
                  </a:ext>
                </a:extLst>
              </p:cNvPr>
              <p:cNvSpPr txBox="1">
                <a:spLocks noRot="1" noChangeAspect="1" noMove="1" noResize="1" noEditPoints="1" noAdjustHandles="1" noChangeArrowheads="1" noChangeShapeType="1" noTextEdit="1"/>
              </p:cNvSpPr>
              <p:nvPr/>
            </p:nvSpPr>
            <p:spPr>
              <a:xfrm>
                <a:off x="7592867" y="3158481"/>
                <a:ext cx="1830694" cy="537070"/>
              </a:xfrm>
              <a:prstGeom prst="rect">
                <a:avLst/>
              </a:prstGeom>
              <a:blipFill>
                <a:blip r:embed="rId5"/>
                <a:stretch>
                  <a:fillRect l="-4138" b="-46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FA3000-FEF0-CE44-9BBF-F60B2BC5703B}"/>
                  </a:ext>
                </a:extLst>
              </p:cNvPr>
              <p:cNvSpPr txBox="1"/>
              <p:nvPr/>
            </p:nvSpPr>
            <p:spPr>
              <a:xfrm>
                <a:off x="7568117" y="3662071"/>
                <a:ext cx="3710888" cy="7306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ea typeface="Cambria Math" panose="02040503050406030204" pitchFamily="18" charset="0"/>
                        </a:rPr>
                        <m:t>𝐺𝑟𝑎𝑑𝑖𝑒𝑛𝑡</m:t>
                      </m:r>
                      <m:r>
                        <a:rPr lang="en-GB" sz="2000" b="0" i="1" smtClean="0">
                          <a:solidFill>
                            <a:schemeClr val="accent1"/>
                          </a:solidFill>
                          <a:latin typeface="Cambria Math" panose="02040503050406030204" pitchFamily="18" charset="0"/>
                          <a:ea typeface="Cambria Math" panose="02040503050406030204" pitchFamily="18" charset="0"/>
                        </a:rPr>
                        <m:t>=</m:t>
                      </m:r>
                      <m:f>
                        <m:fPr>
                          <m:ctrlPr>
                            <a:rPr lang="en-GB" sz="2000" b="0" i="1" smtClean="0">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𝐶h𝑎𝑛𝑔𝑒</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𝑖𝑛</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𝐸𝑛𝑒𝑟𝑔𝑦</m:t>
                          </m:r>
                        </m:num>
                        <m:den>
                          <m:r>
                            <a:rPr lang="en-GB" sz="2000" b="0" i="1" smtClean="0">
                              <a:solidFill>
                                <a:schemeClr val="accent1"/>
                              </a:solidFill>
                              <a:latin typeface="Cambria Math" panose="02040503050406030204" pitchFamily="18" charset="0"/>
                              <a:ea typeface="Cambria Math" panose="02040503050406030204" pitchFamily="18" charset="0"/>
                            </a:rPr>
                            <m:t>𝐶h𝑎𝑛𝑔𝑒</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𝑖𝑛</m:t>
                          </m:r>
                          <m:r>
                            <a:rPr lang="en-GB" sz="2000" b="0" i="1" smtClean="0">
                              <a:solidFill>
                                <a:schemeClr val="accent1"/>
                              </a:solidFill>
                              <a:latin typeface="Cambria Math" panose="02040503050406030204" pitchFamily="18" charset="0"/>
                              <a:ea typeface="Cambria Math" panose="02040503050406030204" pitchFamily="18" charset="0"/>
                            </a:rPr>
                            <m:t> </m:t>
                          </m:r>
                          <m:r>
                            <a:rPr lang="en-GB" sz="2000" b="0" i="1" smtClean="0">
                              <a:solidFill>
                                <a:schemeClr val="accent1"/>
                              </a:solidFill>
                              <a:latin typeface="Cambria Math" panose="02040503050406030204" pitchFamily="18" charset="0"/>
                              <a:ea typeface="Cambria Math" panose="02040503050406030204" pitchFamily="18" charset="0"/>
                            </a:rPr>
                            <m:t>𝑡𝑖𝑚𝑒</m:t>
                          </m:r>
                        </m:den>
                      </m:f>
                    </m:oMath>
                  </m:oMathPara>
                </a14:m>
                <a:endParaRPr lang="en-GB" sz="200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E3FA3000-FEF0-CE44-9BBF-F60B2BC5703B}"/>
                  </a:ext>
                </a:extLst>
              </p:cNvPr>
              <p:cNvSpPr txBox="1">
                <a:spLocks noRot="1" noChangeAspect="1" noMove="1" noResize="1" noEditPoints="1" noAdjustHandles="1" noChangeArrowheads="1" noChangeShapeType="1" noTextEdit="1"/>
              </p:cNvSpPr>
              <p:nvPr/>
            </p:nvSpPr>
            <p:spPr>
              <a:xfrm>
                <a:off x="7568117" y="3662071"/>
                <a:ext cx="3710888" cy="730649"/>
              </a:xfrm>
              <a:prstGeom prst="rect">
                <a:avLst/>
              </a:prstGeom>
              <a:blipFill>
                <a:blip r:embed="rId6"/>
                <a:stretch>
                  <a:fillRect b="-8475"/>
                </a:stretch>
              </a:blipFill>
            </p:spPr>
            <p:txBody>
              <a:bodyPr/>
              <a:lstStyle/>
              <a:p>
                <a:r>
                  <a:rPr lang="en-GB">
                    <a:noFill/>
                  </a:rPr>
                  <a:t> </a:t>
                </a:r>
              </a:p>
            </p:txBody>
          </p:sp>
        </mc:Fallback>
      </mc:AlternateContent>
      <p:sp>
        <p:nvSpPr>
          <p:cNvPr id="15" name="Rectangle 14">
            <a:extLst>
              <a:ext uri="{FF2B5EF4-FFF2-40B4-BE49-F238E27FC236}">
                <a16:creationId xmlns:a16="http://schemas.microsoft.com/office/drawing/2014/main" id="{ECD73267-D731-9F44-8F89-CC0DB529C4FD}"/>
              </a:ext>
            </a:extLst>
          </p:cNvPr>
          <p:cNvSpPr/>
          <p:nvPr/>
        </p:nvSpPr>
        <p:spPr>
          <a:xfrm>
            <a:off x="7647069" y="4523009"/>
            <a:ext cx="2974283" cy="369332"/>
          </a:xfrm>
          <a:prstGeom prst="rect">
            <a:avLst/>
          </a:prstGeom>
        </p:spPr>
        <p:txBody>
          <a:bodyPr wrap="square">
            <a:spAutoFit/>
          </a:bodyPr>
          <a:lstStyle/>
          <a:p>
            <a:r>
              <a:rPr lang="en-GB">
                <a:solidFill>
                  <a:schemeClr val="accent1"/>
                </a:solidFill>
                <a:latin typeface="Century Gothic" panose="020B0502020202020204" pitchFamily="34" charset="0"/>
              </a:rPr>
              <a:t>Gradient = Power</a:t>
            </a:r>
          </a:p>
        </p:txBody>
      </p:sp>
    </p:spTree>
    <p:extLst>
      <p:ext uri="{BB962C8B-B14F-4D97-AF65-F5344CB8AC3E}">
        <p14:creationId xmlns:p14="http://schemas.microsoft.com/office/powerpoint/2010/main" val="416910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AE96393E-5217-9245-9857-C94D27397BDC}"/>
              </a:ext>
            </a:extLst>
          </p:cNvPr>
          <p:cNvPicPr>
            <a:picLocks noChangeAspect="1"/>
          </p:cNvPicPr>
          <p:nvPr/>
        </p:nvPicPr>
        <p:blipFill>
          <a:blip r:embed="rId3"/>
          <a:stretch>
            <a:fillRect/>
          </a:stretch>
        </p:blipFill>
        <p:spPr>
          <a:xfrm>
            <a:off x="1381639" y="284734"/>
            <a:ext cx="8410224" cy="6284563"/>
          </a:xfrm>
          <a:prstGeom prst="rect">
            <a:avLst/>
          </a:prstGeom>
          <a:ln>
            <a:solidFill>
              <a:schemeClr val="tx1"/>
            </a:solidFill>
          </a:ln>
        </p:spPr>
      </p:pic>
      <p:sp>
        <p:nvSpPr>
          <p:cNvPr id="5" name="Rectangle 4">
            <a:extLst>
              <a:ext uri="{FF2B5EF4-FFF2-40B4-BE49-F238E27FC236}">
                <a16:creationId xmlns:a16="http://schemas.microsoft.com/office/drawing/2014/main" id="{DB171931-3376-AB4D-ADFB-CACEDA1597C5}"/>
              </a:ext>
            </a:extLst>
          </p:cNvPr>
          <p:cNvSpPr/>
          <p:nvPr/>
        </p:nvSpPr>
        <p:spPr>
          <a:xfrm>
            <a:off x="7611895" y="2017024"/>
            <a:ext cx="2974283" cy="369332"/>
          </a:xfrm>
          <a:prstGeom prst="rect">
            <a:avLst/>
          </a:prstGeom>
        </p:spPr>
        <p:txBody>
          <a:bodyPr wrap="square">
            <a:spAutoFit/>
          </a:bodyPr>
          <a:lstStyle/>
          <a:p>
            <a:r>
              <a:rPr lang="en-GB">
                <a:solidFill>
                  <a:schemeClr val="accent1"/>
                </a:solidFill>
                <a:latin typeface="Century Gothic" panose="020B0502020202020204" pitchFamily="34" charset="0"/>
              </a:rPr>
              <a:t>Gradient = 12.5</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9AE29607-F5D9-B847-9A16-76D08ED848A7}"/>
                  </a:ext>
                </a:extLst>
              </p:cNvPr>
              <p:cNvSpPr/>
              <p:nvPr/>
            </p:nvSpPr>
            <p:spPr>
              <a:xfrm>
                <a:off x="7611895" y="1345696"/>
                <a:ext cx="2513810" cy="537070"/>
              </a:xfrm>
              <a:prstGeom prst="rect">
                <a:avLst/>
              </a:prstGeom>
            </p:spPr>
            <p:txBody>
              <a:bodyPr wrap="square">
                <a:spAutoFit/>
              </a:bodyPr>
              <a:lstStyle/>
              <a:p>
                <a14:m>
                  <m:oMath xmlns:m="http://schemas.openxmlformats.org/officeDocument/2006/math">
                    <m:f>
                      <m:fPr>
                        <m:ctrlPr>
                          <a:rPr lang="en-GB" sz="2000" i="1" smtClean="0">
                            <a:solidFill>
                              <a:schemeClr val="accent1"/>
                            </a:solidFill>
                            <a:latin typeface="Cambria Math" panose="02040503050406030204" pitchFamily="18" charset="0"/>
                            <a:ea typeface="Cambria Math" panose="02040503050406030204" pitchFamily="18" charset="0"/>
                          </a:rPr>
                        </m:ctrlPr>
                      </m:fPr>
                      <m:num>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𝑦</m:t>
                        </m:r>
                      </m:num>
                      <m:den>
                        <m:r>
                          <a:rPr lang="en-GB" sz="2000" i="1">
                            <a:solidFill>
                              <a:schemeClr val="accent1"/>
                            </a:solidFill>
                            <a:latin typeface="Cambria Math" panose="02040503050406030204" pitchFamily="18" charset="0"/>
                            <a:ea typeface="Cambria Math" panose="02040503050406030204" pitchFamily="18" charset="0"/>
                          </a:rPr>
                          <m:t>∆</m:t>
                        </m:r>
                        <m:r>
                          <a:rPr lang="en-GB" sz="2000" i="1">
                            <a:solidFill>
                              <a:schemeClr val="accent1"/>
                            </a:solidFill>
                            <a:latin typeface="Cambria Math" panose="02040503050406030204" pitchFamily="18" charset="0"/>
                            <a:ea typeface="Cambria Math" panose="02040503050406030204" pitchFamily="18" charset="0"/>
                          </a:rPr>
                          <m:t>𝑥</m:t>
                        </m:r>
                      </m:den>
                    </m:f>
                  </m:oMath>
                </a14:m>
                <a:r>
                  <a:rPr lang="en-GB" sz="2000">
                    <a:solidFill>
                      <a:schemeClr val="accent1"/>
                    </a:solidFill>
                  </a:rPr>
                  <a:t> = </a:t>
                </a:r>
                <a14:m>
                  <m:oMath xmlns:m="http://schemas.openxmlformats.org/officeDocument/2006/math">
                    <m:f>
                      <m:fPr>
                        <m:ctrlPr>
                          <a:rPr lang="en-GB" sz="2000" i="1">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50−0</m:t>
                        </m:r>
                      </m:num>
                      <m:den>
                        <m:r>
                          <a:rPr lang="en-GB" sz="2000" b="0" i="1" smtClean="0">
                            <a:solidFill>
                              <a:schemeClr val="accent1"/>
                            </a:solidFill>
                            <a:latin typeface="Cambria Math" panose="02040503050406030204" pitchFamily="18" charset="0"/>
                            <a:ea typeface="Cambria Math" panose="02040503050406030204" pitchFamily="18" charset="0"/>
                          </a:rPr>
                          <m:t>4 −0</m:t>
                        </m:r>
                      </m:den>
                    </m:f>
                  </m:oMath>
                </a14:m>
                <a:endParaRPr lang="en-GB" sz="2000">
                  <a:solidFill>
                    <a:schemeClr val="accent1"/>
                  </a:solidFill>
                </a:endParaRPr>
              </a:p>
            </p:txBody>
          </p:sp>
        </mc:Choice>
        <mc:Fallback xmlns="">
          <p:sp>
            <p:nvSpPr>
              <p:cNvPr id="6" name="Rectangle 5">
                <a:extLst>
                  <a:ext uri="{FF2B5EF4-FFF2-40B4-BE49-F238E27FC236}">
                    <a16:creationId xmlns:a16="http://schemas.microsoft.com/office/drawing/2014/main" id="{9AE29607-F5D9-B847-9A16-76D08ED848A7}"/>
                  </a:ext>
                </a:extLst>
              </p:cNvPr>
              <p:cNvSpPr>
                <a:spLocks noRot="1" noChangeAspect="1" noMove="1" noResize="1" noEditPoints="1" noAdjustHandles="1" noChangeArrowheads="1" noChangeShapeType="1" noTextEdit="1"/>
              </p:cNvSpPr>
              <p:nvPr/>
            </p:nvSpPr>
            <p:spPr>
              <a:xfrm>
                <a:off x="7611895" y="1345696"/>
                <a:ext cx="2513810" cy="537070"/>
              </a:xfrm>
              <a:prstGeom prst="rect">
                <a:avLst/>
              </a:prstGeom>
              <a:blipFill>
                <a:blip r:embed="rId4"/>
                <a:stretch>
                  <a:fillRect b="-139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6632750-7DFC-3145-8FFE-14154B330BB9}"/>
                  </a:ext>
                </a:extLst>
              </p:cNvPr>
              <p:cNvSpPr txBox="1"/>
              <p:nvPr/>
            </p:nvSpPr>
            <p:spPr>
              <a:xfrm>
                <a:off x="7592867" y="3158481"/>
                <a:ext cx="1830694" cy="537070"/>
              </a:xfrm>
              <a:prstGeom prst="rect">
                <a:avLst/>
              </a:prstGeom>
              <a:noFill/>
            </p:spPr>
            <p:txBody>
              <a:bodyPr wrap="none" rtlCol="0">
                <a:spAutoFit/>
              </a:bodyPr>
              <a:lstStyle/>
              <a:p>
                <a:r>
                  <a:rPr lang="en-GB" sz="2000">
                    <a:solidFill>
                      <a:schemeClr val="accent1"/>
                    </a:solidFill>
                    <a:latin typeface="Century Gothic" panose="020B0502020202020204" pitchFamily="34" charset="0"/>
                    <a:ea typeface="Cambria Math" panose="02040503050406030204" pitchFamily="18" charset="0"/>
                  </a:rPr>
                  <a:t>Gradient = </a:t>
                </a:r>
                <a14:m>
                  <m:oMath xmlns:m="http://schemas.openxmlformats.org/officeDocument/2006/math">
                    <m:f>
                      <m:fPr>
                        <m:ctrlPr>
                          <a:rPr lang="en-GB" sz="2000" b="0" i="1" smtClean="0">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m:t>
                        </m:r>
                        <m:r>
                          <a:rPr lang="en-GB" sz="2000" b="0" i="1" smtClean="0">
                            <a:solidFill>
                              <a:schemeClr val="accent1"/>
                            </a:solidFill>
                            <a:latin typeface="Cambria Math" panose="02040503050406030204" pitchFamily="18" charset="0"/>
                            <a:ea typeface="Cambria Math" panose="02040503050406030204" pitchFamily="18" charset="0"/>
                          </a:rPr>
                          <m:t>𝑦</m:t>
                        </m:r>
                      </m:num>
                      <m:den>
                        <m:r>
                          <a:rPr lang="en-GB" sz="2000" b="0" i="1" smtClean="0">
                            <a:solidFill>
                              <a:schemeClr val="accent1"/>
                            </a:solidFill>
                            <a:latin typeface="Cambria Math" panose="02040503050406030204" pitchFamily="18" charset="0"/>
                            <a:ea typeface="Cambria Math" panose="02040503050406030204" pitchFamily="18" charset="0"/>
                          </a:rPr>
                          <m:t>∆</m:t>
                        </m:r>
                        <m:r>
                          <a:rPr lang="en-GB" sz="2000" b="0" i="1" smtClean="0">
                            <a:solidFill>
                              <a:schemeClr val="accent1"/>
                            </a:solidFill>
                            <a:latin typeface="Cambria Math" panose="02040503050406030204" pitchFamily="18" charset="0"/>
                            <a:ea typeface="Cambria Math" panose="02040503050406030204" pitchFamily="18" charset="0"/>
                          </a:rPr>
                          <m:t>𝑥</m:t>
                        </m:r>
                      </m:den>
                    </m:f>
                  </m:oMath>
                </a14:m>
                <a:endParaRPr lang="en-GB" sz="200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D6632750-7DFC-3145-8FFE-14154B330BB9}"/>
                  </a:ext>
                </a:extLst>
              </p:cNvPr>
              <p:cNvSpPr txBox="1">
                <a:spLocks noRot="1" noChangeAspect="1" noMove="1" noResize="1" noEditPoints="1" noAdjustHandles="1" noChangeArrowheads="1" noChangeShapeType="1" noTextEdit="1"/>
              </p:cNvSpPr>
              <p:nvPr/>
            </p:nvSpPr>
            <p:spPr>
              <a:xfrm>
                <a:off x="7592867" y="3158481"/>
                <a:ext cx="1830694" cy="537070"/>
              </a:xfrm>
              <a:prstGeom prst="rect">
                <a:avLst/>
              </a:prstGeom>
              <a:blipFill>
                <a:blip r:embed="rId5"/>
                <a:stretch>
                  <a:fillRect l="-4138" b="-46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3FA3000-FEF0-CE44-9BBF-F60B2BC5703B}"/>
                  </a:ext>
                </a:extLst>
              </p:cNvPr>
              <p:cNvSpPr txBox="1"/>
              <p:nvPr/>
            </p:nvSpPr>
            <p:spPr>
              <a:xfrm>
                <a:off x="7568117" y="3662071"/>
                <a:ext cx="2539991" cy="6767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2000" b="0" i="1" smtClean="0">
                          <a:solidFill>
                            <a:schemeClr val="accent1"/>
                          </a:solidFill>
                          <a:latin typeface="Cambria Math" panose="02040503050406030204" pitchFamily="18" charset="0"/>
                          <a:ea typeface="Cambria Math" panose="02040503050406030204" pitchFamily="18" charset="0"/>
                        </a:rPr>
                        <m:t>𝐺𝑟𝑎𝑑𝑖𝑒𝑛𝑡</m:t>
                      </m:r>
                      <m:r>
                        <a:rPr lang="en-GB" sz="2000" b="0" i="1" smtClean="0">
                          <a:solidFill>
                            <a:schemeClr val="accent1"/>
                          </a:solidFill>
                          <a:latin typeface="Cambria Math" panose="02040503050406030204" pitchFamily="18" charset="0"/>
                          <a:ea typeface="Cambria Math" panose="02040503050406030204" pitchFamily="18" charset="0"/>
                        </a:rPr>
                        <m:t>=</m:t>
                      </m:r>
                      <m:f>
                        <m:fPr>
                          <m:ctrlPr>
                            <a:rPr lang="en-GB" sz="2000" b="0" i="1" smtClean="0">
                              <a:solidFill>
                                <a:schemeClr val="accent1"/>
                              </a:solidFill>
                              <a:latin typeface="Cambria Math" panose="02040503050406030204" pitchFamily="18" charset="0"/>
                              <a:ea typeface="Cambria Math" panose="02040503050406030204" pitchFamily="18" charset="0"/>
                            </a:rPr>
                          </m:ctrlPr>
                        </m:fPr>
                        <m:num>
                          <m:r>
                            <a:rPr lang="en-GB" sz="2000" b="0" i="1" smtClean="0">
                              <a:solidFill>
                                <a:schemeClr val="accent1"/>
                              </a:solidFill>
                              <a:latin typeface="Cambria Math" panose="02040503050406030204" pitchFamily="18" charset="0"/>
                              <a:ea typeface="Cambria Math" panose="02040503050406030204" pitchFamily="18" charset="0"/>
                            </a:rPr>
                            <m:t>𝑉𝑜𝑙𝑡𝑎𝑔𝑒</m:t>
                          </m:r>
                        </m:num>
                        <m:den>
                          <m:r>
                            <a:rPr lang="en-GB" sz="2000" b="0" i="1" smtClean="0">
                              <a:solidFill>
                                <a:schemeClr val="accent1"/>
                              </a:solidFill>
                              <a:latin typeface="Cambria Math" panose="02040503050406030204" pitchFamily="18" charset="0"/>
                              <a:ea typeface="Cambria Math" panose="02040503050406030204" pitchFamily="18" charset="0"/>
                            </a:rPr>
                            <m:t>𝐶𝑢𝑟𝑟𝑒𝑛𝑡</m:t>
                          </m:r>
                        </m:den>
                      </m:f>
                    </m:oMath>
                  </m:oMathPara>
                </a14:m>
                <a:endParaRPr lang="en-GB" sz="200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E3FA3000-FEF0-CE44-9BBF-F60B2BC5703B}"/>
                  </a:ext>
                </a:extLst>
              </p:cNvPr>
              <p:cNvSpPr txBox="1">
                <a:spLocks noRot="1" noChangeAspect="1" noMove="1" noResize="1" noEditPoints="1" noAdjustHandles="1" noChangeArrowheads="1" noChangeShapeType="1" noTextEdit="1"/>
              </p:cNvSpPr>
              <p:nvPr/>
            </p:nvSpPr>
            <p:spPr>
              <a:xfrm>
                <a:off x="7568117" y="3662071"/>
                <a:ext cx="2539991" cy="676724"/>
              </a:xfrm>
              <a:prstGeom prst="rect">
                <a:avLst/>
              </a:prstGeom>
              <a:blipFill>
                <a:blip r:embed="rId6"/>
                <a:stretch>
                  <a:fillRect b="-5556"/>
                </a:stretch>
              </a:blipFill>
            </p:spPr>
            <p:txBody>
              <a:bodyPr/>
              <a:lstStyle/>
              <a:p>
                <a:r>
                  <a:rPr lang="en-GB">
                    <a:noFill/>
                  </a:rPr>
                  <a:t> </a:t>
                </a:r>
              </a:p>
            </p:txBody>
          </p:sp>
        </mc:Fallback>
      </mc:AlternateContent>
      <p:sp>
        <p:nvSpPr>
          <p:cNvPr id="15" name="Rectangle 14">
            <a:extLst>
              <a:ext uri="{FF2B5EF4-FFF2-40B4-BE49-F238E27FC236}">
                <a16:creationId xmlns:a16="http://schemas.microsoft.com/office/drawing/2014/main" id="{ECD73267-D731-9F44-8F89-CC0DB529C4FD}"/>
              </a:ext>
            </a:extLst>
          </p:cNvPr>
          <p:cNvSpPr/>
          <p:nvPr/>
        </p:nvSpPr>
        <p:spPr>
          <a:xfrm>
            <a:off x="7647069" y="4523009"/>
            <a:ext cx="2974283" cy="369332"/>
          </a:xfrm>
          <a:prstGeom prst="rect">
            <a:avLst/>
          </a:prstGeom>
        </p:spPr>
        <p:txBody>
          <a:bodyPr wrap="square">
            <a:spAutoFit/>
          </a:bodyPr>
          <a:lstStyle/>
          <a:p>
            <a:r>
              <a:rPr lang="en-GB">
                <a:solidFill>
                  <a:schemeClr val="accent1"/>
                </a:solidFill>
                <a:latin typeface="Century Gothic" panose="020B0502020202020204" pitchFamily="34" charset="0"/>
              </a:rPr>
              <a:t>Gradient = Resistance</a:t>
            </a:r>
          </a:p>
        </p:txBody>
      </p:sp>
    </p:spTree>
    <p:extLst>
      <p:ext uri="{BB962C8B-B14F-4D97-AF65-F5344CB8AC3E}">
        <p14:creationId xmlns:p14="http://schemas.microsoft.com/office/powerpoint/2010/main" val="385525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406232" y="-153570"/>
            <a:ext cx="10620000" cy="720000"/>
          </a:xfrm>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395112" y="709058"/>
            <a:ext cx="11074484" cy="1938992"/>
          </a:xfrm>
          <a:prstGeom prst="rect">
            <a:avLst/>
          </a:prstGeom>
          <a:noFill/>
        </p:spPr>
        <p:txBody>
          <a:bodyPr wrap="square" rtlCol="0">
            <a:spAutoFit/>
          </a:bodyPr>
          <a:lstStyle/>
          <a:p>
            <a:pPr marL="457200" indent="-457200">
              <a:buAutoNum type="arabicPeriod"/>
            </a:pPr>
            <a:r>
              <a:rPr lang="en-GB" sz="2400">
                <a:latin typeface="Century Gothic" panose="020B0502020202020204" pitchFamily="34" charset="0"/>
              </a:rPr>
              <a:t>Which is the best description of the gradient of a graph?</a:t>
            </a:r>
          </a:p>
          <a:p>
            <a:pPr marL="342900" indent="-342900">
              <a:buFont typeface="Wingdings" pitchFamily="2" charset="2"/>
              <a:buChar char="q"/>
            </a:pPr>
            <a:r>
              <a:rPr lang="en-GB" sz="2400">
                <a:latin typeface="Century Gothic" panose="020B0502020202020204" pitchFamily="34" charset="0"/>
              </a:rPr>
              <a:t>A. How much it slopes upwards</a:t>
            </a:r>
            <a:endParaRPr lang="en-GB" sz="2400">
              <a:solidFill>
                <a:schemeClr val="tx1"/>
              </a:solidFill>
              <a:latin typeface="Century Gothic" panose="020B0502020202020204" pitchFamily="34" charset="0"/>
            </a:endParaRPr>
          </a:p>
          <a:p>
            <a:pPr marL="342900" indent="-342900">
              <a:buFont typeface="Wingdings" pitchFamily="2" charset="2"/>
              <a:buChar char="q"/>
            </a:pPr>
            <a:r>
              <a:rPr lang="en-GB" sz="2400">
                <a:solidFill>
                  <a:schemeClr val="tx1"/>
                </a:solidFill>
                <a:latin typeface="Century Gothic" panose="020B0502020202020204" pitchFamily="34" charset="0"/>
              </a:rPr>
              <a:t>B.  Its steepness</a:t>
            </a:r>
          </a:p>
          <a:p>
            <a:pPr marL="342900" indent="-342900">
              <a:buFont typeface="Wingdings" pitchFamily="2" charset="2"/>
              <a:buChar char="q"/>
            </a:pPr>
            <a:r>
              <a:rPr lang="en-GB" sz="2400">
                <a:solidFill>
                  <a:schemeClr val="tx1"/>
                </a:solidFill>
                <a:latin typeface="Century Gothic" panose="020B0502020202020204" pitchFamily="34" charset="0"/>
              </a:rPr>
              <a:t>C. </a:t>
            </a:r>
            <a:r>
              <a:rPr lang="en-GB" sz="2400">
                <a:latin typeface="Century Gothic" panose="020B0502020202020204" pitchFamily="34" charset="0"/>
              </a:rPr>
              <a:t>How fast an object is going</a:t>
            </a:r>
          </a:p>
          <a:p>
            <a:endParaRPr lang="en-GB" sz="240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9D9FD6F-2370-714D-B4BC-9DA02B16D063}"/>
                  </a:ext>
                </a:extLst>
              </p:cNvPr>
              <p:cNvSpPr txBox="1"/>
              <p:nvPr/>
            </p:nvSpPr>
            <p:spPr>
              <a:xfrm>
                <a:off x="406232" y="2362793"/>
                <a:ext cx="10298719" cy="2705997"/>
              </a:xfrm>
              <a:prstGeom prst="rect">
                <a:avLst/>
              </a:prstGeom>
              <a:noFill/>
            </p:spPr>
            <p:txBody>
              <a:bodyPr wrap="square" rtlCol="0">
                <a:spAutoFit/>
              </a:bodyPr>
              <a:lstStyle/>
              <a:p>
                <a:r>
                  <a:rPr lang="en-GB" sz="2400">
                    <a:latin typeface="Century Gothic" panose="020B0502020202020204" pitchFamily="34" charset="0"/>
                  </a:rPr>
                  <a:t>2. Which correctly shows how the gradient is calculated?</a:t>
                </a:r>
              </a:p>
              <a:p>
                <a:pPr marL="342900" indent="-342900">
                  <a:lnSpc>
                    <a:spcPct val="150000"/>
                  </a:lnSpc>
                  <a:buFont typeface="Wingdings" pitchFamily="2" charset="2"/>
                  <a:buChar char="q"/>
                </a:pPr>
                <a:r>
                  <a:rPr lang="en-GB" sz="2400">
                    <a:latin typeface="Century Gothic" panose="020B0502020202020204" pitchFamily="34" charset="0"/>
                  </a:rPr>
                  <a:t>A. </a:t>
                </a:r>
                <a14:m>
                  <m:oMath xmlns:m="http://schemas.openxmlformats.org/officeDocument/2006/math">
                    <m:f>
                      <m:fPr>
                        <m:ctrlPr>
                          <a:rPr lang="en-GB" sz="2400" i="1">
                            <a:latin typeface="Cambria Math" panose="02040503050406030204" pitchFamily="18" charset="0"/>
                            <a:ea typeface="Cambria Math" panose="02040503050406030204" pitchFamily="18" charset="0"/>
                          </a:rPr>
                        </m:ctrlPr>
                      </m:fPr>
                      <m:num>
                        <m:r>
                          <a:rPr lang="en-GB" sz="2400" i="1">
                            <a:latin typeface="Cambria Math" panose="02040503050406030204" pitchFamily="18" charset="0"/>
                            <a:ea typeface="Cambria Math" panose="02040503050406030204" pitchFamily="18" charset="0"/>
                          </a:rPr>
                          <m:t>𝑦</m:t>
                        </m:r>
                        <m:r>
                          <a:rPr lang="en-GB" sz="2400" i="1" baseline="-25000">
                            <a:latin typeface="Cambria Math" panose="02040503050406030204" pitchFamily="18" charset="0"/>
                            <a:ea typeface="Cambria Math" panose="02040503050406030204" pitchFamily="18" charset="0"/>
                          </a:rPr>
                          <m:t>2</m:t>
                        </m:r>
                        <m:r>
                          <a:rPr lang="en-GB" sz="2400" i="1">
                            <a:latin typeface="Cambria Math" panose="02040503050406030204" pitchFamily="18" charset="0"/>
                            <a:ea typeface="Cambria Math" panose="02040503050406030204" pitchFamily="18" charset="0"/>
                          </a:rPr>
                          <m:t> −</m:t>
                        </m:r>
                        <m:r>
                          <a:rPr lang="en-GB" sz="2400" i="1">
                            <a:latin typeface="Cambria Math" panose="02040503050406030204" pitchFamily="18" charset="0"/>
                            <a:ea typeface="Cambria Math" panose="02040503050406030204" pitchFamily="18" charset="0"/>
                          </a:rPr>
                          <m:t>𝑦</m:t>
                        </m:r>
                        <m:r>
                          <a:rPr lang="en-GB" sz="2400" i="1" baseline="-25000">
                            <a:latin typeface="Cambria Math" panose="02040503050406030204" pitchFamily="18" charset="0"/>
                            <a:ea typeface="Cambria Math" panose="02040503050406030204" pitchFamily="18" charset="0"/>
                          </a:rPr>
                          <m:t>1</m:t>
                        </m:r>
                      </m:num>
                      <m:den>
                        <m:r>
                          <a:rPr lang="en-GB" sz="2400" i="1">
                            <a:latin typeface="Cambria Math" panose="02040503050406030204" pitchFamily="18" charset="0"/>
                            <a:ea typeface="Cambria Math" panose="02040503050406030204" pitchFamily="18" charset="0"/>
                          </a:rPr>
                          <m:t>𝑥</m:t>
                        </m:r>
                        <m:r>
                          <a:rPr lang="en-GB" sz="2400" i="1" baseline="-25000">
                            <a:latin typeface="Cambria Math" panose="02040503050406030204" pitchFamily="18" charset="0"/>
                            <a:ea typeface="Cambria Math" panose="02040503050406030204" pitchFamily="18" charset="0"/>
                          </a:rPr>
                          <m:t>2</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𝑥</m:t>
                        </m:r>
                        <m:r>
                          <a:rPr lang="en-GB" sz="2400" i="1" baseline="-25000">
                            <a:latin typeface="Cambria Math" panose="02040503050406030204" pitchFamily="18" charset="0"/>
                            <a:ea typeface="Cambria Math" panose="02040503050406030204" pitchFamily="18" charset="0"/>
                          </a:rPr>
                          <m:t>1</m:t>
                        </m:r>
                      </m:den>
                    </m:f>
                  </m:oMath>
                </a14:m>
                <a:endParaRPr lang="en-GB" sz="2400">
                  <a:latin typeface="Century Gothic" panose="020B0502020202020204" pitchFamily="34" charset="0"/>
                </a:endParaRPr>
              </a:p>
              <a:p>
                <a:pPr marL="342900" indent="-342900">
                  <a:lnSpc>
                    <a:spcPct val="150000"/>
                  </a:lnSpc>
                  <a:buFont typeface="Wingdings" pitchFamily="2" charset="2"/>
                  <a:buChar char="q"/>
                </a:pPr>
                <a:r>
                  <a:rPr lang="en-GB" sz="2400">
                    <a:latin typeface="Century Gothic" panose="020B0502020202020204" pitchFamily="34" charset="0"/>
                  </a:rPr>
                  <a:t>B. </a:t>
                </a:r>
                <a14:m>
                  <m:oMath xmlns:m="http://schemas.openxmlformats.org/officeDocument/2006/math">
                    <m:f>
                      <m:fPr>
                        <m:ctrlPr>
                          <a:rPr lang="en-GB" sz="2400" i="1">
                            <a:latin typeface="Cambria Math" panose="02040503050406030204" pitchFamily="18" charset="0"/>
                            <a:ea typeface="Cambria Math" panose="02040503050406030204" pitchFamily="18" charset="0"/>
                          </a:rPr>
                        </m:ctrlPr>
                      </m:fPr>
                      <m:num>
                        <m:r>
                          <a:rPr lang="en-GB" sz="2400" i="1">
                            <a:latin typeface="Cambria Math" panose="02040503050406030204" pitchFamily="18" charset="0"/>
                            <a:ea typeface="Cambria Math" panose="02040503050406030204" pitchFamily="18" charset="0"/>
                          </a:rPr>
                          <m:t>𝑦</m:t>
                        </m:r>
                        <m:r>
                          <a:rPr lang="en-GB" sz="2400" b="0" i="1" baseline="-25000" smtClean="0">
                            <a:latin typeface="Cambria Math" panose="02040503050406030204" pitchFamily="18" charset="0"/>
                            <a:ea typeface="Cambria Math" panose="02040503050406030204" pitchFamily="18" charset="0"/>
                          </a:rPr>
                          <m:t>1</m:t>
                        </m:r>
                        <m:r>
                          <a:rPr lang="en-GB" sz="2400" b="0" i="1" smtClean="0">
                            <a:latin typeface="Cambria Math" panose="02040503050406030204" pitchFamily="18" charset="0"/>
                            <a:ea typeface="Cambria Math" panose="02040503050406030204" pitchFamily="18" charset="0"/>
                          </a:rPr>
                          <m:t> </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𝑦</m:t>
                        </m:r>
                        <m:r>
                          <a:rPr lang="en-GB" sz="2400" b="0" i="1" baseline="-25000" smtClean="0">
                            <a:latin typeface="Cambria Math" panose="02040503050406030204" pitchFamily="18" charset="0"/>
                            <a:ea typeface="Cambria Math" panose="02040503050406030204" pitchFamily="18" charset="0"/>
                          </a:rPr>
                          <m:t>2</m:t>
                        </m:r>
                      </m:num>
                      <m:den>
                        <m:r>
                          <a:rPr lang="en-GB" sz="2400" i="1">
                            <a:latin typeface="Cambria Math" panose="02040503050406030204" pitchFamily="18" charset="0"/>
                            <a:ea typeface="Cambria Math" panose="02040503050406030204" pitchFamily="18" charset="0"/>
                          </a:rPr>
                          <m:t>𝑥</m:t>
                        </m:r>
                        <m:r>
                          <a:rPr lang="en-GB" sz="2400" b="0" i="1" baseline="-25000" smtClean="0">
                            <a:latin typeface="Cambria Math" panose="02040503050406030204" pitchFamily="18" charset="0"/>
                            <a:ea typeface="Cambria Math" panose="02040503050406030204" pitchFamily="18" charset="0"/>
                          </a:rPr>
                          <m:t>1</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𝑥</m:t>
                        </m:r>
                        <m:r>
                          <a:rPr lang="en-GB" sz="2400" b="0" i="1" baseline="-25000" smtClean="0">
                            <a:latin typeface="Cambria Math" panose="02040503050406030204" pitchFamily="18" charset="0"/>
                            <a:ea typeface="Cambria Math" panose="02040503050406030204" pitchFamily="18" charset="0"/>
                          </a:rPr>
                          <m:t>2</m:t>
                        </m:r>
                      </m:den>
                    </m:f>
                  </m:oMath>
                </a14:m>
                <a:endParaRPr lang="en-GB" sz="2400">
                  <a:latin typeface="Century Gothic" panose="020B0502020202020204" pitchFamily="34" charset="0"/>
                </a:endParaRPr>
              </a:p>
              <a:p>
                <a:pPr marL="342900" indent="-342900">
                  <a:lnSpc>
                    <a:spcPct val="150000"/>
                  </a:lnSpc>
                  <a:buFont typeface="Wingdings" pitchFamily="2" charset="2"/>
                  <a:buChar char="q"/>
                </a:pPr>
                <a:r>
                  <a:rPr lang="en-GB" sz="2400">
                    <a:latin typeface="Century Gothic" panose="020B0502020202020204" pitchFamily="34" charset="0"/>
                  </a:rPr>
                  <a:t>C. </a:t>
                </a:r>
                <a14:m>
                  <m:oMath xmlns:m="http://schemas.openxmlformats.org/officeDocument/2006/math">
                    <m:f>
                      <m:fPr>
                        <m:ctrlPr>
                          <a:rPr lang="en-GB" sz="2400" i="1">
                            <a:latin typeface="Cambria Math" panose="02040503050406030204" pitchFamily="18" charset="0"/>
                            <a:ea typeface="Cambria Math" panose="02040503050406030204" pitchFamily="18" charset="0"/>
                          </a:rPr>
                        </m:ctrlPr>
                      </m:fPr>
                      <m:num>
                        <m:r>
                          <a:rPr lang="en-GB" sz="2400" b="0" i="1" smtClean="0">
                            <a:latin typeface="Cambria Math" panose="02040503050406030204" pitchFamily="18" charset="0"/>
                            <a:ea typeface="Cambria Math" panose="02040503050406030204" pitchFamily="18" charset="0"/>
                          </a:rPr>
                          <m:t>𝑥</m:t>
                        </m:r>
                        <m:r>
                          <a:rPr lang="en-GB" sz="2400" i="1" baseline="-25000">
                            <a:latin typeface="Cambria Math" panose="02040503050406030204" pitchFamily="18" charset="0"/>
                            <a:ea typeface="Cambria Math" panose="02040503050406030204" pitchFamily="18" charset="0"/>
                          </a:rPr>
                          <m:t>2</m:t>
                        </m:r>
                        <m:r>
                          <a:rPr lang="en-GB" sz="2400" i="1">
                            <a:latin typeface="Cambria Math" panose="02040503050406030204" pitchFamily="18" charset="0"/>
                            <a:ea typeface="Cambria Math" panose="02040503050406030204" pitchFamily="18" charset="0"/>
                          </a:rPr>
                          <m:t> −</m:t>
                        </m:r>
                        <m:r>
                          <a:rPr lang="en-GB" sz="2400" b="0" i="1" smtClean="0">
                            <a:latin typeface="Cambria Math" panose="02040503050406030204" pitchFamily="18" charset="0"/>
                            <a:ea typeface="Cambria Math" panose="02040503050406030204" pitchFamily="18" charset="0"/>
                          </a:rPr>
                          <m:t>𝑥</m:t>
                        </m:r>
                        <m:r>
                          <a:rPr lang="en-GB" sz="2400" i="1" baseline="-25000">
                            <a:latin typeface="Cambria Math" panose="02040503050406030204" pitchFamily="18" charset="0"/>
                            <a:ea typeface="Cambria Math" panose="02040503050406030204" pitchFamily="18" charset="0"/>
                          </a:rPr>
                          <m:t>1</m:t>
                        </m:r>
                      </m:num>
                      <m:den>
                        <m:r>
                          <a:rPr lang="en-GB" sz="2400" b="0" i="1" smtClean="0">
                            <a:latin typeface="Cambria Math" panose="02040503050406030204" pitchFamily="18" charset="0"/>
                            <a:ea typeface="Cambria Math" panose="02040503050406030204" pitchFamily="18" charset="0"/>
                          </a:rPr>
                          <m:t>𝑦</m:t>
                        </m:r>
                        <m:r>
                          <a:rPr lang="en-GB" sz="2400" i="1" baseline="-25000">
                            <a:latin typeface="Cambria Math" panose="02040503050406030204" pitchFamily="18" charset="0"/>
                            <a:ea typeface="Cambria Math" panose="02040503050406030204" pitchFamily="18" charset="0"/>
                          </a:rPr>
                          <m:t>2</m:t>
                        </m:r>
                        <m:r>
                          <a:rPr lang="en-GB" sz="2400" i="1">
                            <a:latin typeface="Cambria Math" panose="02040503050406030204" pitchFamily="18" charset="0"/>
                            <a:ea typeface="Cambria Math" panose="02040503050406030204" pitchFamily="18" charset="0"/>
                          </a:rPr>
                          <m:t>−</m:t>
                        </m:r>
                        <m:r>
                          <a:rPr lang="en-GB" sz="2400" b="0" i="1" smtClean="0">
                            <a:latin typeface="Cambria Math" panose="02040503050406030204" pitchFamily="18" charset="0"/>
                            <a:ea typeface="Cambria Math" panose="02040503050406030204" pitchFamily="18" charset="0"/>
                          </a:rPr>
                          <m:t>𝑦</m:t>
                        </m:r>
                        <m:r>
                          <a:rPr lang="en-GB" sz="2400" i="1" baseline="-25000">
                            <a:latin typeface="Cambria Math" panose="02040503050406030204" pitchFamily="18" charset="0"/>
                            <a:ea typeface="Cambria Math" panose="02040503050406030204" pitchFamily="18" charset="0"/>
                          </a:rPr>
                          <m:t>1</m:t>
                        </m:r>
                      </m:den>
                    </m:f>
                  </m:oMath>
                </a14:m>
                <a:endParaRPr lang="en-GB" sz="2400">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49D9FD6F-2370-714D-B4BC-9DA02B16D063}"/>
                  </a:ext>
                </a:extLst>
              </p:cNvPr>
              <p:cNvSpPr txBox="1">
                <a:spLocks noRot="1" noChangeAspect="1" noMove="1" noResize="1" noEditPoints="1" noAdjustHandles="1" noChangeArrowheads="1" noChangeShapeType="1" noTextEdit="1"/>
              </p:cNvSpPr>
              <p:nvPr/>
            </p:nvSpPr>
            <p:spPr>
              <a:xfrm>
                <a:off x="406232" y="2362793"/>
                <a:ext cx="10298719" cy="2705997"/>
              </a:xfrm>
              <a:prstGeom prst="rect">
                <a:avLst/>
              </a:prstGeom>
              <a:blipFill>
                <a:blip r:embed="rId3"/>
                <a:stretch>
                  <a:fillRect l="-986" t="-2347"/>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E5D59766-DE5F-7B42-860B-CAAB4D842D8D}"/>
              </a:ext>
            </a:extLst>
          </p:cNvPr>
          <p:cNvSpPr txBox="1"/>
          <p:nvPr/>
        </p:nvSpPr>
        <p:spPr>
          <a:xfrm>
            <a:off x="395111" y="1212760"/>
            <a:ext cx="530915" cy="646331"/>
          </a:xfrm>
          <a:prstGeom prst="rect">
            <a:avLst/>
          </a:prstGeom>
          <a:noFill/>
        </p:spPr>
        <p:txBody>
          <a:bodyPr wrap="none" rtlCol="0">
            <a:spAutoFit/>
          </a:bodyPr>
          <a:lstStyle/>
          <a:p>
            <a:r>
              <a:rPr lang="en-GB" sz="3600" b="1" dirty="0">
                <a:solidFill>
                  <a:schemeClr val="accent1"/>
                </a:solidFill>
              </a:rPr>
              <a:t>✓</a:t>
            </a:r>
          </a:p>
        </p:txBody>
      </p:sp>
      <p:sp>
        <p:nvSpPr>
          <p:cNvPr id="13" name="TextBox 12">
            <a:extLst>
              <a:ext uri="{FF2B5EF4-FFF2-40B4-BE49-F238E27FC236}">
                <a16:creationId xmlns:a16="http://schemas.microsoft.com/office/drawing/2014/main" id="{60468A31-40D0-604E-8114-AC84D971508D}"/>
              </a:ext>
            </a:extLst>
          </p:cNvPr>
          <p:cNvSpPr txBox="1"/>
          <p:nvPr/>
        </p:nvSpPr>
        <p:spPr>
          <a:xfrm>
            <a:off x="399489" y="2719364"/>
            <a:ext cx="530915" cy="646331"/>
          </a:xfrm>
          <a:prstGeom prst="rect">
            <a:avLst/>
          </a:prstGeom>
          <a:noFill/>
        </p:spPr>
        <p:txBody>
          <a:bodyPr wrap="none" rtlCol="0">
            <a:spAutoFit/>
          </a:bodyPr>
          <a:lstStyle/>
          <a:p>
            <a:r>
              <a:rPr lang="en-GB" sz="3600" b="1">
                <a:solidFill>
                  <a:schemeClr val="accent1"/>
                </a:solidFill>
              </a:rPr>
              <a:t>✓</a:t>
            </a:r>
          </a:p>
        </p:txBody>
      </p:sp>
      <p:sp>
        <p:nvSpPr>
          <p:cNvPr id="8" name="TextBox 7">
            <a:extLst>
              <a:ext uri="{FF2B5EF4-FFF2-40B4-BE49-F238E27FC236}">
                <a16:creationId xmlns:a16="http://schemas.microsoft.com/office/drawing/2014/main" id="{8869FD13-51F2-4649-A80F-628AC9571F7A}"/>
              </a:ext>
            </a:extLst>
          </p:cNvPr>
          <p:cNvSpPr txBox="1"/>
          <p:nvPr/>
        </p:nvSpPr>
        <p:spPr>
          <a:xfrm>
            <a:off x="383992" y="4998910"/>
            <a:ext cx="9846168" cy="1938992"/>
          </a:xfrm>
          <a:prstGeom prst="rect">
            <a:avLst/>
          </a:prstGeom>
          <a:noFill/>
        </p:spPr>
        <p:txBody>
          <a:bodyPr wrap="square" rtlCol="0">
            <a:spAutoFit/>
          </a:bodyPr>
          <a:lstStyle/>
          <a:p>
            <a:r>
              <a:rPr lang="en-GB" sz="2400">
                <a:latin typeface="Century Gothic" panose="020B0502020202020204" pitchFamily="34" charset="0"/>
              </a:rPr>
              <a:t>3. What does the gradient of a distance-time graph represent?</a:t>
            </a:r>
          </a:p>
          <a:p>
            <a:pPr marL="342900" indent="-342900">
              <a:buFont typeface="Wingdings" pitchFamily="2" charset="2"/>
              <a:buChar char="q"/>
            </a:pPr>
            <a:r>
              <a:rPr lang="en-GB" sz="2400">
                <a:latin typeface="Century Gothic" panose="020B0502020202020204" pitchFamily="34" charset="0"/>
              </a:rPr>
              <a:t>A. The speed of an object</a:t>
            </a:r>
          </a:p>
          <a:p>
            <a:pPr marL="342900" indent="-342900">
              <a:buFont typeface="Wingdings" pitchFamily="2" charset="2"/>
              <a:buChar char="q"/>
            </a:pPr>
            <a:r>
              <a:rPr lang="en-GB" sz="2400">
                <a:latin typeface="Century Gothic" panose="020B0502020202020204" pitchFamily="34" charset="0"/>
              </a:rPr>
              <a:t>B. An object that is stationary</a:t>
            </a:r>
          </a:p>
          <a:p>
            <a:pPr marL="342900" indent="-342900">
              <a:buFont typeface="Wingdings" pitchFamily="2" charset="2"/>
              <a:buChar char="q"/>
            </a:pPr>
            <a:r>
              <a:rPr lang="en-GB" sz="2400">
                <a:latin typeface="Century Gothic" panose="020B0502020202020204" pitchFamily="34" charset="0"/>
              </a:rPr>
              <a:t>C. How far an object has travelled</a:t>
            </a:r>
          </a:p>
          <a:p>
            <a:pPr marL="342900" indent="-342900">
              <a:buFont typeface="Wingdings" pitchFamily="2" charset="2"/>
              <a:buChar char="q"/>
            </a:pPr>
            <a:endParaRPr lang="en-GB" sz="2400">
              <a:latin typeface="Century Gothic" panose="020B0502020202020204" pitchFamily="34" charset="0"/>
            </a:endParaRPr>
          </a:p>
        </p:txBody>
      </p:sp>
      <p:sp>
        <p:nvSpPr>
          <p:cNvPr id="9" name="TextBox 8">
            <a:extLst>
              <a:ext uri="{FF2B5EF4-FFF2-40B4-BE49-F238E27FC236}">
                <a16:creationId xmlns:a16="http://schemas.microsoft.com/office/drawing/2014/main" id="{E5D0153D-1F15-4A48-ABED-B8DCF126ABDE}"/>
              </a:ext>
            </a:extLst>
          </p:cNvPr>
          <p:cNvSpPr txBox="1"/>
          <p:nvPr/>
        </p:nvSpPr>
        <p:spPr>
          <a:xfrm>
            <a:off x="386862" y="5140104"/>
            <a:ext cx="530915" cy="646331"/>
          </a:xfrm>
          <a:prstGeom prst="rect">
            <a:avLst/>
          </a:prstGeom>
          <a:noFill/>
        </p:spPr>
        <p:txBody>
          <a:bodyPr wrap="none" rtlCol="0">
            <a:spAutoFit/>
          </a:bodyPr>
          <a:lstStyle/>
          <a:p>
            <a:r>
              <a:rPr lang="en-GB" sz="3600" b="1">
                <a:solidFill>
                  <a:schemeClr val="accent1"/>
                </a:solidFill>
              </a:rPr>
              <a:t>✓</a:t>
            </a:r>
          </a:p>
        </p:txBody>
      </p:sp>
    </p:spTree>
    <p:extLst>
      <p:ext uri="{BB962C8B-B14F-4D97-AF65-F5344CB8AC3E}">
        <p14:creationId xmlns:p14="http://schemas.microsoft.com/office/powerpoint/2010/main" val="29984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132939887"/>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err="1">
                          <a:latin typeface="Century Gothic" panose="020B0502020202020204" pitchFamily="34" charset="0"/>
                        </a:rPr>
                        <a:t>Maths</a:t>
                      </a:r>
                      <a:r>
                        <a:rPr lang="en-US" sz="2800">
                          <a:latin typeface="Century Gothic" panose="020B0502020202020204" pitchFamily="34" charset="0"/>
                        </a:rPr>
                        <a:t> in Science Lesson 17</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dirty="0">
                <a:latin typeface="Century Gothic" panose="020B0502020202020204" pitchFamily="34" charset="0"/>
              </a:rPr>
              <a:t>Maths in Science Lesson 17</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7042789" cy="430800"/>
          </a:xfrm>
        </p:spPr>
        <p:txBody>
          <a:bodyPr/>
          <a:lstStyle/>
          <a:p>
            <a:r>
              <a:rPr lang="en-US" dirty="0">
                <a:latin typeface="Century Gothic" panose="020B0502020202020204" pitchFamily="34" charset="0"/>
              </a:rPr>
              <a:t>Linear Graphs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25/05/2022</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907D4EF-406F-3AD9-0E4A-93E531F0EFF5}"/>
              </a:ext>
            </a:extLst>
          </p:cNvPr>
          <p:cNvSpPr txBox="1"/>
          <p:nvPr/>
        </p:nvSpPr>
        <p:spPr>
          <a:xfrm>
            <a:off x="157727" y="4495874"/>
            <a:ext cx="6107147" cy="1785104"/>
          </a:xfrm>
          <a:prstGeom prst="rect">
            <a:avLst/>
          </a:prstGeom>
          <a:noFill/>
        </p:spPr>
        <p:txBody>
          <a:bodyPr wrap="square" rtlCol="0">
            <a:spAutoFit/>
          </a:bodyPr>
          <a:lstStyle/>
          <a:p>
            <a:r>
              <a:rPr lang="en-US" dirty="0">
                <a:latin typeface="Century Gothic" panose="020B0502020202020204" pitchFamily="34" charset="0"/>
              </a:rPr>
              <a:t>Lesson 15: Standard Form</a:t>
            </a:r>
          </a:p>
          <a:p>
            <a:r>
              <a:rPr lang="en-US" dirty="0">
                <a:latin typeface="Century Gothic" panose="020B0502020202020204" pitchFamily="34" charset="0"/>
              </a:rPr>
              <a:t>Lesson 16: Orders of Magnitude</a:t>
            </a:r>
          </a:p>
          <a:p>
            <a:pPr marL="342900" indent="-342900">
              <a:buFont typeface="Wingdings" pitchFamily="2" charset="2"/>
              <a:buChar char="Ø"/>
            </a:pPr>
            <a:r>
              <a:rPr lang="en-US" sz="2000" b="1" dirty="0">
                <a:latin typeface="Century Gothic" panose="020B0502020202020204" pitchFamily="34" charset="0"/>
              </a:rPr>
              <a:t>Lesson 17: Linear Graphs</a:t>
            </a:r>
          </a:p>
          <a:p>
            <a:r>
              <a:rPr lang="en-US" dirty="0">
                <a:latin typeface="Century Gothic" panose="020B0502020202020204" pitchFamily="34" charset="0"/>
              </a:rPr>
              <a:t>Lesson 18: Using Equations</a:t>
            </a:r>
          </a:p>
          <a:p>
            <a:r>
              <a:rPr lang="en-US" dirty="0">
                <a:latin typeface="Century Gothic" panose="020B0502020202020204" pitchFamily="34" charset="0"/>
              </a:rPr>
              <a:t>Lesson 19: Probability</a:t>
            </a:r>
          </a:p>
          <a:p>
            <a:r>
              <a:rPr lang="en-US" dirty="0">
                <a:latin typeface="Century Gothic" panose="020B0502020202020204" pitchFamily="34" charset="0"/>
              </a:rPr>
              <a:t>Lesson 20: Derived Quantities</a:t>
            </a:r>
          </a:p>
        </p:txBody>
      </p:sp>
      <p:pic>
        <p:nvPicPr>
          <p:cNvPr id="8" name="Picture 7">
            <a:extLst>
              <a:ext uri="{FF2B5EF4-FFF2-40B4-BE49-F238E27FC236}">
                <a16:creationId xmlns:a16="http://schemas.microsoft.com/office/drawing/2014/main" id="{3FDC0AB8-8985-7710-796E-91291428711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22496">
            <a:off x="7731661" y="1300953"/>
            <a:ext cx="4259848" cy="3725459"/>
          </a:xfrm>
          <a:prstGeom prst="rect">
            <a:avLst/>
          </a:prstGeom>
        </p:spPr>
      </p:pic>
      <p:pic>
        <p:nvPicPr>
          <p:cNvPr id="9" name="Picture 8">
            <a:extLst>
              <a:ext uri="{FF2B5EF4-FFF2-40B4-BE49-F238E27FC236}">
                <a16:creationId xmlns:a16="http://schemas.microsoft.com/office/drawing/2014/main" id="{B9274E28-8F96-2CAD-0AC7-57E26460FFA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rot="1848105">
            <a:off x="7489154" y="1325150"/>
            <a:ext cx="3662116" cy="2154186"/>
          </a:xfrm>
          <a:prstGeom prst="rect">
            <a:avLst/>
          </a:prstGeom>
        </p:spPr>
      </p:pic>
      <p:pic>
        <p:nvPicPr>
          <p:cNvPr id="14" name="Picture 13">
            <a:extLst>
              <a:ext uri="{FF2B5EF4-FFF2-40B4-BE49-F238E27FC236}">
                <a16:creationId xmlns:a16="http://schemas.microsoft.com/office/drawing/2014/main" id="{35EAD751-BF89-60FE-055D-73455963701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042705" y="539452"/>
            <a:ext cx="2576624" cy="4240951"/>
          </a:xfrm>
          <a:prstGeom prst="rect">
            <a:avLst/>
          </a:prstGeom>
        </p:spPr>
      </p:pic>
      <p:pic>
        <p:nvPicPr>
          <p:cNvPr id="15" name="Picture 14" descr="Icon&#10;&#10;Description automatically generated">
            <a:extLst>
              <a:ext uri="{FF2B5EF4-FFF2-40B4-BE49-F238E27FC236}">
                <a16:creationId xmlns:a16="http://schemas.microsoft.com/office/drawing/2014/main" id="{92B8C536-7B37-1DCB-A178-E1E80DC4E5B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879064" y="3299786"/>
            <a:ext cx="837234" cy="432292"/>
          </a:xfrm>
          <a:prstGeom prst="rect">
            <a:avLst/>
          </a:prstGeom>
        </p:spPr>
      </p:pic>
    </p:spTree>
    <p:extLst>
      <p:ext uri="{BB962C8B-B14F-4D97-AF65-F5344CB8AC3E}">
        <p14:creationId xmlns:p14="http://schemas.microsoft.com/office/powerpoint/2010/main" val="2425392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6837B8B-15FA-A840-8DD6-642FF112F3B0}"/>
                  </a:ext>
                </a:extLst>
              </p:cNvPr>
              <p:cNvSpPr txBox="1"/>
              <p:nvPr/>
            </p:nvSpPr>
            <p:spPr>
              <a:xfrm>
                <a:off x="473323" y="1275585"/>
                <a:ext cx="10948927" cy="3046988"/>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latin typeface="Century Gothic" panose="020B0502020202020204" pitchFamily="34" charset="0"/>
                  </a:rPr>
                  <a:t>Calculate gradient</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Explain what can be calculated from the gradient of a distance-time graph</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State that linear graphs can be represented using the equation </a:t>
                </a:r>
                <a14:m>
                  <m:oMath xmlns:m="http://schemas.openxmlformats.org/officeDocument/2006/math">
                    <m:r>
                      <a:rPr lang="en-US" sz="2400" i="1" dirty="0" smtClean="0">
                        <a:latin typeface="Cambria Math" panose="02040503050406030204" pitchFamily="18" charset="0"/>
                      </a:rPr>
                      <m:t>𝑦</m:t>
                    </m:r>
                    <m:r>
                      <a:rPr lang="en-US" sz="2400" i="1" dirty="0" smtClean="0">
                        <a:latin typeface="Cambria Math" panose="02040503050406030204" pitchFamily="18" charset="0"/>
                      </a:rPr>
                      <m:t>=</m:t>
                    </m:r>
                    <m:r>
                      <a:rPr lang="en-US" sz="2400" i="1" dirty="0" smtClean="0">
                        <a:latin typeface="Cambria Math" panose="02040503050406030204" pitchFamily="18" charset="0"/>
                      </a:rPr>
                      <m:t>𝑚𝑥</m:t>
                    </m:r>
                    <m:r>
                      <a:rPr lang="en-US" sz="2400" i="1" dirty="0" smtClean="0">
                        <a:latin typeface="Cambria Math" panose="02040503050406030204" pitchFamily="18" charset="0"/>
                      </a:rPr>
                      <m:t> + </m:t>
                    </m:r>
                    <m:r>
                      <a:rPr lang="en-US" sz="2400" i="1" dirty="0" smtClean="0">
                        <a:latin typeface="Cambria Math" panose="02040503050406030204" pitchFamily="18" charset="0"/>
                      </a:rPr>
                      <m:t>𝑐</m:t>
                    </m:r>
                  </m:oMath>
                </a14:m>
                <a:endParaRPr lang="en-US" sz="2400">
                  <a:latin typeface="Century Gothic" panose="020B0502020202020204" pitchFamily="34" charset="0"/>
                </a:endParaRPr>
              </a:p>
              <a:p>
                <a:pPr marL="342900" indent="-342900">
                  <a:buFont typeface="Arial" panose="020B0604020202020204" pitchFamily="34" charset="0"/>
                  <a:buChar char="•"/>
                </a:pPr>
                <a:endParaRPr lang="en-US" sz="2400">
                  <a:latin typeface="Century Gothic" panose="020B0502020202020204" pitchFamily="34" charset="0"/>
                </a:endParaRPr>
              </a:p>
            </p:txBody>
          </p:sp>
        </mc:Choice>
        <mc:Fallback xmlns="">
          <p:sp>
            <p:nvSpPr>
              <p:cNvPr id="2" name="TextBox 1">
                <a:extLst>
                  <a:ext uri="{FF2B5EF4-FFF2-40B4-BE49-F238E27FC236}">
                    <a16:creationId xmlns:a16="http://schemas.microsoft.com/office/drawing/2014/main" id="{96837B8B-15FA-A840-8DD6-642FF112F3B0}"/>
                  </a:ext>
                </a:extLst>
              </p:cNvPr>
              <p:cNvSpPr txBox="1">
                <a:spLocks noRot="1" noChangeAspect="1" noMove="1" noResize="1" noEditPoints="1" noAdjustHandles="1" noChangeArrowheads="1" noChangeShapeType="1" noTextEdit="1"/>
              </p:cNvSpPr>
              <p:nvPr/>
            </p:nvSpPr>
            <p:spPr>
              <a:xfrm>
                <a:off x="473323" y="1275585"/>
                <a:ext cx="10948927" cy="3046988"/>
              </a:xfrm>
              <a:prstGeom prst="rect">
                <a:avLst/>
              </a:prstGeom>
              <a:blipFill>
                <a:blip r:embed="rId3"/>
                <a:stretch>
                  <a:fillRect l="-811" t="-1660"/>
                </a:stretch>
              </a:blipFill>
              <a:ln>
                <a:noFill/>
              </a:ln>
            </p:spPr>
            <p:txBody>
              <a:bodyPr/>
              <a:lstStyle/>
              <a:p>
                <a:r>
                  <a:rPr lang="en-GB">
                    <a:noFill/>
                  </a:rPr>
                  <a:t> </a:t>
                </a:r>
              </a:p>
            </p:txBody>
          </p:sp>
        </mc:Fallback>
      </mc:AlternateContent>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3544739" y="4891803"/>
            <a:ext cx="195165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gradient</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144454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linear</a:t>
            </a:r>
          </a:p>
        </p:txBody>
      </p:sp>
      <p:pic>
        <p:nvPicPr>
          <p:cNvPr id="11" name="Picture 10" descr="Icon&#10;&#10;Description automatically generated">
            <a:extLst>
              <a:ext uri="{FF2B5EF4-FFF2-40B4-BE49-F238E27FC236}">
                <a16:creationId xmlns:a16="http://schemas.microsoft.com/office/drawing/2014/main" id="{F2667E7B-BDE9-B841-AC7D-67F81535765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16" name="Rectangle 15">
            <a:extLst>
              <a:ext uri="{FF2B5EF4-FFF2-40B4-BE49-F238E27FC236}">
                <a16:creationId xmlns:a16="http://schemas.microsoft.com/office/drawing/2014/main" id="{F688E9D2-E4AC-8845-97DB-DA24CAEACB78}"/>
              </a:ext>
            </a:extLst>
          </p:cNvPr>
          <p:cNvSpPr/>
          <p:nvPr/>
        </p:nvSpPr>
        <p:spPr>
          <a:xfrm>
            <a:off x="1980581" y="5777585"/>
            <a:ext cx="144454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speed</a:t>
            </a:r>
          </a:p>
        </p:txBody>
      </p:sp>
      <p:sp>
        <p:nvSpPr>
          <p:cNvPr id="14" name="Rectangle 13">
            <a:extLst>
              <a:ext uri="{FF2B5EF4-FFF2-40B4-BE49-F238E27FC236}">
                <a16:creationId xmlns:a16="http://schemas.microsoft.com/office/drawing/2014/main" id="{86D36908-5CAE-7246-B81D-30399D8862A9}"/>
              </a:ext>
            </a:extLst>
          </p:cNvPr>
          <p:cNvSpPr/>
          <p:nvPr/>
        </p:nvSpPr>
        <p:spPr>
          <a:xfrm>
            <a:off x="3544739" y="5777585"/>
            <a:ext cx="115615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axis</a:t>
            </a:r>
          </a:p>
        </p:txBody>
      </p:sp>
      <p:sp>
        <p:nvSpPr>
          <p:cNvPr id="12" name="Rectangle 11">
            <a:extLst>
              <a:ext uri="{FF2B5EF4-FFF2-40B4-BE49-F238E27FC236}">
                <a16:creationId xmlns:a16="http://schemas.microsoft.com/office/drawing/2014/main" id="{6137D976-6A5C-9F49-8438-4281D8E00CDC}"/>
              </a:ext>
            </a:extLst>
          </p:cNvPr>
          <p:cNvSpPr/>
          <p:nvPr/>
        </p:nvSpPr>
        <p:spPr>
          <a:xfrm>
            <a:off x="5589647" y="4891803"/>
            <a:ext cx="135359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slope</a:t>
            </a:r>
          </a:p>
        </p:txBody>
      </p:sp>
      <p:sp>
        <p:nvSpPr>
          <p:cNvPr id="13" name="Rectangle 12">
            <a:extLst>
              <a:ext uri="{FF2B5EF4-FFF2-40B4-BE49-F238E27FC236}">
                <a16:creationId xmlns:a16="http://schemas.microsoft.com/office/drawing/2014/main" id="{EE83192B-D090-FD43-9701-FD3A000513E3}"/>
              </a:ext>
            </a:extLst>
          </p:cNvPr>
          <p:cNvSpPr/>
          <p:nvPr/>
        </p:nvSpPr>
        <p:spPr>
          <a:xfrm>
            <a:off x="4789509" y="5777584"/>
            <a:ext cx="215373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intercept</a:t>
            </a:r>
          </a:p>
        </p:txBody>
      </p:sp>
    </p:spTree>
    <p:extLst>
      <p:ext uri="{BB962C8B-B14F-4D97-AF65-F5344CB8AC3E}">
        <p14:creationId xmlns:p14="http://schemas.microsoft.com/office/powerpoint/2010/main" val="255263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a:extLst>
              <a:ext uri="{FF2B5EF4-FFF2-40B4-BE49-F238E27FC236}">
                <a16:creationId xmlns:a16="http://schemas.microsoft.com/office/drawing/2014/main" id="{C51CC96C-2646-1341-A346-613ECD8D78F5}"/>
              </a:ext>
            </a:extLst>
          </p:cNvPr>
          <p:cNvGraphicFramePr/>
          <p:nvPr>
            <p:extLst>
              <p:ext uri="{D42A27DB-BD31-4B8C-83A1-F6EECF244321}">
                <p14:modId xmlns:p14="http://schemas.microsoft.com/office/powerpoint/2010/main" val="20641128"/>
              </p:ext>
            </p:extLst>
          </p:nvPr>
        </p:nvGraphicFramePr>
        <p:xfrm>
          <a:off x="557804" y="891169"/>
          <a:ext cx="5151772" cy="4504736"/>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9DEC08F2-2895-47A4-BAB9-7FCF5B8E88D1}"/>
              </a:ext>
            </a:extLst>
          </p:cNvPr>
          <p:cNvCxnSpPr>
            <a:cxnSpLocks/>
          </p:cNvCxnSpPr>
          <p:nvPr/>
        </p:nvCxnSpPr>
        <p:spPr>
          <a:xfrm flipV="1">
            <a:off x="1049558" y="2493379"/>
            <a:ext cx="926257" cy="158090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84AE322-5491-4792-A639-37ACC5E7E7A6}"/>
              </a:ext>
            </a:extLst>
          </p:cNvPr>
          <p:cNvSpPr txBox="1"/>
          <p:nvPr/>
        </p:nvSpPr>
        <p:spPr>
          <a:xfrm>
            <a:off x="6552148" y="185894"/>
            <a:ext cx="4900537" cy="5262979"/>
          </a:xfrm>
          <a:prstGeom prst="rect">
            <a:avLst/>
          </a:prstGeom>
          <a:noFill/>
        </p:spPr>
        <p:txBody>
          <a:bodyPr wrap="square" rtlCol="0">
            <a:spAutoFit/>
          </a:bodyPr>
          <a:lstStyle/>
          <a:p>
            <a:r>
              <a:rPr lang="en-GB" sz="2400">
                <a:latin typeface="Century Gothic" panose="020B0502020202020204" pitchFamily="34" charset="0"/>
              </a:rPr>
              <a:t>The gradient is the ‘</a:t>
            </a:r>
            <a:r>
              <a:rPr lang="en-GB" sz="2400" b="1">
                <a:latin typeface="Century Gothic" panose="020B0502020202020204" pitchFamily="34" charset="0"/>
              </a:rPr>
              <a:t>steepness</a:t>
            </a:r>
            <a:r>
              <a:rPr lang="en-GB" sz="2400">
                <a:latin typeface="Century Gothic" panose="020B0502020202020204" pitchFamily="34" charset="0"/>
              </a:rPr>
              <a:t>’ of the slope at any point.</a:t>
            </a:r>
          </a:p>
          <a:p>
            <a:endParaRPr lang="en-GB" sz="2400">
              <a:latin typeface="Century Gothic" panose="020B0502020202020204" pitchFamily="34" charset="0"/>
            </a:endParaRPr>
          </a:p>
          <a:p>
            <a:r>
              <a:rPr lang="en-GB" sz="2400">
                <a:latin typeface="Century Gothic" panose="020B0502020202020204" pitchFamily="34" charset="0"/>
              </a:rPr>
              <a:t>On a </a:t>
            </a:r>
            <a:r>
              <a:rPr lang="en-GB" sz="2400" b="1">
                <a:latin typeface="Century Gothic" panose="020B0502020202020204" pitchFamily="34" charset="0"/>
              </a:rPr>
              <a:t>straight</a:t>
            </a:r>
            <a:r>
              <a:rPr lang="en-GB" sz="2400">
                <a:latin typeface="Century Gothic" panose="020B0502020202020204" pitchFamily="34" charset="0"/>
              </a:rPr>
              <a:t> line, the gradient is </a:t>
            </a:r>
            <a:r>
              <a:rPr lang="en-GB" sz="2400" b="1">
                <a:latin typeface="Century Gothic" panose="020B0502020202020204" pitchFamily="34" charset="0"/>
              </a:rPr>
              <a:t>constant</a:t>
            </a:r>
            <a:r>
              <a:rPr lang="en-GB" sz="2400">
                <a:latin typeface="Century Gothic" panose="020B0502020202020204" pitchFamily="34" charset="0"/>
              </a:rPr>
              <a:t> (the steepness doesn’t change).</a:t>
            </a:r>
          </a:p>
          <a:p>
            <a:endParaRPr lang="en-GB" sz="2400">
              <a:latin typeface="Century Gothic" panose="020B0502020202020204" pitchFamily="34" charset="0"/>
            </a:endParaRPr>
          </a:p>
          <a:p>
            <a:r>
              <a:rPr lang="en-GB" sz="2400">
                <a:latin typeface="Century Gothic" panose="020B0502020202020204" pitchFamily="34" charset="0"/>
              </a:rPr>
              <a:t>On a </a:t>
            </a:r>
            <a:r>
              <a:rPr lang="en-GB" sz="2400" b="1">
                <a:latin typeface="Century Gothic" panose="020B0502020202020204" pitchFamily="34" charset="0"/>
              </a:rPr>
              <a:t>curved</a:t>
            </a:r>
            <a:r>
              <a:rPr lang="en-GB" sz="2400">
                <a:latin typeface="Century Gothic" panose="020B0502020202020204" pitchFamily="34" charset="0"/>
              </a:rPr>
              <a:t> line, the gradient </a:t>
            </a:r>
            <a:r>
              <a:rPr lang="en-GB" sz="2400" b="1">
                <a:latin typeface="Century Gothic" panose="020B0502020202020204" pitchFamily="34" charset="0"/>
              </a:rPr>
              <a:t>changes</a:t>
            </a:r>
            <a:r>
              <a:rPr lang="en-GB" sz="2400">
                <a:latin typeface="Century Gothic" panose="020B0502020202020204" pitchFamily="34" charset="0"/>
              </a:rPr>
              <a:t> at every point.</a:t>
            </a:r>
          </a:p>
          <a:p>
            <a:endParaRPr lang="en-GB" sz="2400">
              <a:latin typeface="Century Gothic" panose="020B0502020202020204" pitchFamily="34" charset="0"/>
            </a:endParaRPr>
          </a:p>
          <a:p>
            <a:r>
              <a:rPr lang="en-GB" sz="2400">
                <a:latin typeface="Century Gothic" panose="020B0502020202020204" pitchFamily="34" charset="0"/>
              </a:rPr>
              <a:t>The gradient can be </a:t>
            </a:r>
            <a:r>
              <a:rPr lang="en-GB" sz="2400" b="1">
                <a:latin typeface="Century Gothic" panose="020B0502020202020204" pitchFamily="34" charset="0"/>
              </a:rPr>
              <a:t>positive</a:t>
            </a:r>
            <a:r>
              <a:rPr lang="en-GB" sz="2400">
                <a:latin typeface="Century Gothic" panose="020B0502020202020204" pitchFamily="34" charset="0"/>
              </a:rPr>
              <a:t> (sloping upwards), </a:t>
            </a:r>
            <a:r>
              <a:rPr lang="en-GB" sz="2400" b="1">
                <a:latin typeface="Century Gothic" panose="020B0502020202020204" pitchFamily="34" charset="0"/>
              </a:rPr>
              <a:t>negative</a:t>
            </a:r>
            <a:r>
              <a:rPr lang="en-GB" sz="2400">
                <a:latin typeface="Century Gothic" panose="020B0502020202020204" pitchFamily="34" charset="0"/>
              </a:rPr>
              <a:t> (sloping downwards), or </a:t>
            </a:r>
            <a:r>
              <a:rPr lang="en-GB" sz="2400" b="1">
                <a:latin typeface="Century Gothic" panose="020B0502020202020204" pitchFamily="34" charset="0"/>
              </a:rPr>
              <a:t>zero</a:t>
            </a:r>
            <a:r>
              <a:rPr lang="en-GB" sz="2400">
                <a:latin typeface="Century Gothic" panose="020B0502020202020204" pitchFamily="34" charset="0"/>
              </a:rPr>
              <a:t> (horizontal).</a:t>
            </a:r>
          </a:p>
        </p:txBody>
      </p:sp>
      <p:cxnSp>
        <p:nvCxnSpPr>
          <p:cNvPr id="33" name="Straight Connector 32">
            <a:extLst>
              <a:ext uri="{FF2B5EF4-FFF2-40B4-BE49-F238E27FC236}">
                <a16:creationId xmlns:a16="http://schemas.microsoft.com/office/drawing/2014/main" id="{8775CC71-2D69-47B5-94D1-DDB4CEC87433}"/>
              </a:ext>
            </a:extLst>
          </p:cNvPr>
          <p:cNvCxnSpPr>
            <a:cxnSpLocks/>
          </p:cNvCxnSpPr>
          <p:nvPr/>
        </p:nvCxnSpPr>
        <p:spPr>
          <a:xfrm>
            <a:off x="2862147" y="1059938"/>
            <a:ext cx="1439928" cy="124821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25A1F9F-7A40-4DD4-B6C3-2CF14BB68972}"/>
              </a:ext>
            </a:extLst>
          </p:cNvPr>
          <p:cNvSpPr txBox="1"/>
          <p:nvPr/>
        </p:nvSpPr>
        <p:spPr>
          <a:xfrm>
            <a:off x="2958879" y="1302913"/>
            <a:ext cx="479591" cy="584775"/>
          </a:xfrm>
          <a:prstGeom prst="rect">
            <a:avLst/>
          </a:prstGeom>
          <a:noFill/>
        </p:spPr>
        <p:txBody>
          <a:bodyPr wrap="square" rtlCol="0">
            <a:spAutoFit/>
          </a:bodyPr>
          <a:lstStyle/>
          <a:p>
            <a:r>
              <a:rPr lang="en-GB" sz="3200">
                <a:latin typeface="Century Gothic" panose="020B0502020202020204" pitchFamily="34" charset="0"/>
              </a:rPr>
              <a:t>A</a:t>
            </a:r>
          </a:p>
        </p:txBody>
      </p:sp>
      <p:sp>
        <p:nvSpPr>
          <p:cNvPr id="36" name="TextBox 35">
            <a:extLst>
              <a:ext uri="{FF2B5EF4-FFF2-40B4-BE49-F238E27FC236}">
                <a16:creationId xmlns:a16="http://schemas.microsoft.com/office/drawing/2014/main" id="{306C90B1-098D-4F2B-86DE-D4B63DED737B}"/>
              </a:ext>
            </a:extLst>
          </p:cNvPr>
          <p:cNvSpPr txBox="1"/>
          <p:nvPr/>
        </p:nvSpPr>
        <p:spPr>
          <a:xfrm>
            <a:off x="1447410" y="3181062"/>
            <a:ext cx="388618" cy="584775"/>
          </a:xfrm>
          <a:prstGeom prst="rect">
            <a:avLst/>
          </a:prstGeom>
          <a:noFill/>
        </p:spPr>
        <p:txBody>
          <a:bodyPr wrap="square" rtlCol="0">
            <a:spAutoFit/>
          </a:bodyPr>
          <a:lstStyle/>
          <a:p>
            <a:r>
              <a:rPr lang="en-GB" sz="3200">
                <a:latin typeface="Century Gothic" panose="020B0502020202020204" pitchFamily="34" charset="0"/>
              </a:rPr>
              <a:t>B</a:t>
            </a:r>
          </a:p>
        </p:txBody>
      </p:sp>
      <p:sp>
        <p:nvSpPr>
          <p:cNvPr id="12" name="TextBox 11">
            <a:extLst>
              <a:ext uri="{FF2B5EF4-FFF2-40B4-BE49-F238E27FC236}">
                <a16:creationId xmlns:a16="http://schemas.microsoft.com/office/drawing/2014/main" id="{71CC0D5F-7AE7-4FEA-9078-0F31DBCA2929}"/>
              </a:ext>
            </a:extLst>
          </p:cNvPr>
          <p:cNvSpPr txBox="1"/>
          <p:nvPr/>
        </p:nvSpPr>
        <p:spPr>
          <a:xfrm>
            <a:off x="4107766" y="3380720"/>
            <a:ext cx="388618" cy="584775"/>
          </a:xfrm>
          <a:prstGeom prst="rect">
            <a:avLst/>
          </a:prstGeom>
          <a:noFill/>
        </p:spPr>
        <p:txBody>
          <a:bodyPr wrap="square" rtlCol="0">
            <a:spAutoFit/>
          </a:bodyPr>
          <a:lstStyle/>
          <a:p>
            <a:r>
              <a:rPr lang="en-GB" sz="3200">
                <a:latin typeface="Century Gothic" panose="020B0502020202020204" pitchFamily="34" charset="0"/>
              </a:rPr>
              <a:t>C</a:t>
            </a:r>
          </a:p>
        </p:txBody>
      </p:sp>
      <p:sp>
        <p:nvSpPr>
          <p:cNvPr id="2" name="Arc 1">
            <a:extLst>
              <a:ext uri="{FF2B5EF4-FFF2-40B4-BE49-F238E27FC236}">
                <a16:creationId xmlns:a16="http://schemas.microsoft.com/office/drawing/2014/main" id="{AE7E3E92-A829-4559-8006-DF2794915EBC}"/>
              </a:ext>
            </a:extLst>
          </p:cNvPr>
          <p:cNvSpPr/>
          <p:nvPr/>
        </p:nvSpPr>
        <p:spPr>
          <a:xfrm rot="3186822">
            <a:off x="2485139" y="1520335"/>
            <a:ext cx="2649830" cy="2488599"/>
          </a:xfrm>
          <a:prstGeom prst="arc">
            <a:avLst>
              <a:gd name="adj1" fmla="val 18682862"/>
              <a:gd name="adj2" fmla="val 2438471"/>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CCB2F9C-9619-44B0-980E-71FE9DE6DD74}"/>
                  </a:ext>
                </a:extLst>
              </p:cNvPr>
              <p:cNvSpPr txBox="1"/>
              <p:nvPr/>
            </p:nvSpPr>
            <p:spPr>
              <a:xfrm>
                <a:off x="3230311" y="5197891"/>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𝑥</m:t>
                      </m:r>
                    </m:oMath>
                  </m:oMathPara>
                </a14:m>
                <a:endParaRPr lang="en-GB" sz="2400">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0CCB2F9C-9619-44B0-980E-71FE9DE6DD74}"/>
                  </a:ext>
                </a:extLst>
              </p:cNvPr>
              <p:cNvSpPr txBox="1">
                <a:spLocks noRot="1" noChangeAspect="1" noMove="1" noResize="1" noEditPoints="1" noAdjustHandles="1" noChangeArrowheads="1" noChangeShapeType="1" noTextEdit="1"/>
              </p:cNvSpPr>
              <p:nvPr/>
            </p:nvSpPr>
            <p:spPr>
              <a:xfrm>
                <a:off x="3230311" y="5197891"/>
                <a:ext cx="478310" cy="461665"/>
              </a:xfrm>
              <a:prstGeom prst="rect">
                <a:avLst/>
              </a:prstGeom>
              <a:blipFill>
                <a:blip r:embed="rId4"/>
                <a:stretch>
                  <a:fillRect/>
                </a:stretch>
              </a:blipFill>
            </p:spPr>
            <p:txBody>
              <a:bodyPr/>
              <a:lstStyle/>
              <a:p>
                <a:r>
                  <a:rPr lang="en-GB">
                    <a:noFill/>
                  </a:rPr>
                  <a:t> </a:t>
                </a:r>
              </a:p>
            </p:txBody>
          </p:sp>
        </mc:Fallback>
      </mc:AlternateContent>
      <p:sp>
        <p:nvSpPr>
          <p:cNvPr id="9" name="Rectangle 8">
            <a:extLst>
              <a:ext uri="{FF2B5EF4-FFF2-40B4-BE49-F238E27FC236}">
                <a16:creationId xmlns:a16="http://schemas.microsoft.com/office/drawing/2014/main" id="{07C80CE9-37EA-A042-82D7-123EC7B65025}"/>
              </a:ext>
            </a:extLst>
          </p:cNvPr>
          <p:cNvSpPr/>
          <p:nvPr/>
        </p:nvSpPr>
        <p:spPr>
          <a:xfrm>
            <a:off x="194586" y="5829219"/>
            <a:ext cx="7430239" cy="461665"/>
          </a:xfrm>
          <a:prstGeom prst="rect">
            <a:avLst/>
          </a:prstGeom>
        </p:spPr>
        <p:txBody>
          <a:bodyPr wrap="none">
            <a:spAutoFit/>
          </a:bodyPr>
          <a:lstStyle/>
          <a:p>
            <a:pPr algn="ctr"/>
            <a:r>
              <a:rPr lang="en-GB" sz="2400" b="1">
                <a:latin typeface="Century Gothic" panose="020B0502020202020204" pitchFamily="34" charset="0"/>
              </a:rPr>
              <a:t>Which lines (A, B, or C) have a positive gradient?</a:t>
            </a:r>
          </a:p>
        </p:txBody>
      </p:sp>
      <p:sp>
        <p:nvSpPr>
          <p:cNvPr id="4" name="Title 3">
            <a:extLst>
              <a:ext uri="{FF2B5EF4-FFF2-40B4-BE49-F238E27FC236}">
                <a16:creationId xmlns:a16="http://schemas.microsoft.com/office/drawing/2014/main" id="{D32686F2-28D9-DF4C-A770-F50E87CCD355}"/>
              </a:ext>
            </a:extLst>
          </p:cNvPr>
          <p:cNvSpPr>
            <a:spLocks noGrp="1"/>
          </p:cNvSpPr>
          <p:nvPr>
            <p:ph type="title"/>
          </p:nvPr>
        </p:nvSpPr>
        <p:spPr>
          <a:xfrm>
            <a:off x="540000" y="0"/>
            <a:ext cx="5556000" cy="720000"/>
          </a:xfrm>
        </p:spPr>
        <p:txBody>
          <a:bodyPr/>
          <a:lstStyle/>
          <a:p>
            <a:r>
              <a:rPr lang="en-GB">
                <a:latin typeface="Century Gothic" panose="020B0502020202020204" pitchFamily="34" charset="0"/>
              </a:rPr>
              <a:t>What is gradient?</a:t>
            </a:r>
          </a:p>
        </p:txBody>
      </p:sp>
      <p:sp>
        <p:nvSpPr>
          <p:cNvPr id="24" name="Rectangle 23">
            <a:extLst>
              <a:ext uri="{FF2B5EF4-FFF2-40B4-BE49-F238E27FC236}">
                <a16:creationId xmlns:a16="http://schemas.microsoft.com/office/drawing/2014/main" id="{08C6B3CF-AE46-4546-8F73-A57C53142073}"/>
              </a:ext>
            </a:extLst>
          </p:cNvPr>
          <p:cNvSpPr/>
          <p:nvPr/>
        </p:nvSpPr>
        <p:spPr>
          <a:xfrm>
            <a:off x="194586" y="6296598"/>
            <a:ext cx="7571303" cy="461665"/>
          </a:xfrm>
          <a:prstGeom prst="rect">
            <a:avLst/>
          </a:prstGeom>
        </p:spPr>
        <p:txBody>
          <a:bodyPr wrap="none">
            <a:spAutoFit/>
          </a:bodyPr>
          <a:lstStyle/>
          <a:p>
            <a:pPr algn="ctr"/>
            <a:r>
              <a:rPr lang="en-GB" sz="2400" b="1">
                <a:latin typeface="Century Gothic" panose="020B0502020202020204" pitchFamily="34" charset="0"/>
              </a:rPr>
              <a:t>Which lines (A, B, or C) have a constant gradient?</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EE30971-B68B-344B-91A0-AEFC0B9573A5}"/>
                  </a:ext>
                </a:extLst>
              </p:cNvPr>
              <p:cNvSpPr txBox="1"/>
              <p:nvPr/>
            </p:nvSpPr>
            <p:spPr>
              <a:xfrm>
                <a:off x="265119" y="2718734"/>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𝑦</m:t>
                      </m:r>
                    </m:oMath>
                  </m:oMathPara>
                </a14:m>
                <a:endParaRPr lang="en-GB" sz="2400">
                  <a:latin typeface="Century Gothic" panose="020B0502020202020204" pitchFamily="34" charset="0"/>
                </a:endParaRPr>
              </a:p>
            </p:txBody>
          </p:sp>
        </mc:Choice>
        <mc:Fallback xmlns="">
          <p:sp>
            <p:nvSpPr>
              <p:cNvPr id="19" name="TextBox 18">
                <a:extLst>
                  <a:ext uri="{FF2B5EF4-FFF2-40B4-BE49-F238E27FC236}">
                    <a16:creationId xmlns:a16="http://schemas.microsoft.com/office/drawing/2014/main" id="{DEE30971-B68B-344B-91A0-AEFC0B9573A5}"/>
                  </a:ext>
                </a:extLst>
              </p:cNvPr>
              <p:cNvSpPr txBox="1">
                <a:spLocks noRot="1" noChangeAspect="1" noMove="1" noResize="1" noEditPoints="1" noAdjustHandles="1" noChangeArrowheads="1" noChangeShapeType="1" noTextEdit="1"/>
              </p:cNvSpPr>
              <p:nvPr/>
            </p:nvSpPr>
            <p:spPr>
              <a:xfrm>
                <a:off x="265119" y="2718734"/>
                <a:ext cx="478310" cy="461665"/>
              </a:xfrm>
              <a:prstGeom prst="rect">
                <a:avLst/>
              </a:prstGeom>
              <a:blipFill>
                <a:blip r:embed="rId5"/>
                <a:stretch>
                  <a:fillRect b="-8108"/>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64394A1F-BCE7-2943-89F9-F787881C19B3}"/>
              </a:ext>
            </a:extLst>
          </p:cNvPr>
          <p:cNvSpPr txBox="1"/>
          <p:nvPr/>
        </p:nvSpPr>
        <p:spPr>
          <a:xfrm>
            <a:off x="7709062" y="5829218"/>
            <a:ext cx="1390124"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B and C</a:t>
            </a:r>
          </a:p>
        </p:txBody>
      </p:sp>
      <p:sp>
        <p:nvSpPr>
          <p:cNvPr id="16" name="TextBox 15">
            <a:extLst>
              <a:ext uri="{FF2B5EF4-FFF2-40B4-BE49-F238E27FC236}">
                <a16:creationId xmlns:a16="http://schemas.microsoft.com/office/drawing/2014/main" id="{F0B7204E-367C-AD44-81F7-867EF33651F3}"/>
              </a:ext>
            </a:extLst>
          </p:cNvPr>
          <p:cNvSpPr txBox="1"/>
          <p:nvPr/>
        </p:nvSpPr>
        <p:spPr>
          <a:xfrm>
            <a:off x="7737476" y="6324523"/>
            <a:ext cx="136768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A and B</a:t>
            </a:r>
          </a:p>
        </p:txBody>
      </p:sp>
    </p:spTree>
    <p:extLst>
      <p:ext uri="{BB962C8B-B14F-4D97-AF65-F5344CB8AC3E}">
        <p14:creationId xmlns:p14="http://schemas.microsoft.com/office/powerpoint/2010/main" val="33314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4" grpId="0"/>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18F324B7-356F-8D47-BC90-87AEE6A52850}"/>
              </a:ext>
            </a:extLst>
          </p:cNvPr>
          <p:cNvGraphicFramePr/>
          <p:nvPr>
            <p:extLst>
              <p:ext uri="{D42A27DB-BD31-4B8C-83A1-F6EECF244321}">
                <p14:modId xmlns:p14="http://schemas.microsoft.com/office/powerpoint/2010/main" val="2343071319"/>
              </p:ext>
            </p:extLst>
          </p:nvPr>
        </p:nvGraphicFramePr>
        <p:xfrm>
          <a:off x="540000" y="1463829"/>
          <a:ext cx="5151772" cy="4504736"/>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9DEC08F2-2895-47A4-BAB9-7FCF5B8E88D1}"/>
              </a:ext>
            </a:extLst>
          </p:cNvPr>
          <p:cNvCxnSpPr>
            <a:cxnSpLocks/>
          </p:cNvCxnSpPr>
          <p:nvPr/>
        </p:nvCxnSpPr>
        <p:spPr>
          <a:xfrm flipV="1">
            <a:off x="1873393" y="3107783"/>
            <a:ext cx="3597509" cy="75473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687F0370-F879-3642-A012-4DEB71A7C570}"/>
              </a:ext>
            </a:extLst>
          </p:cNvPr>
          <p:cNvSpPr>
            <a:spLocks noGrp="1"/>
          </p:cNvSpPr>
          <p:nvPr>
            <p:ph type="title"/>
          </p:nvPr>
        </p:nvSpPr>
        <p:spPr/>
        <p:txBody>
          <a:bodyPr/>
          <a:lstStyle/>
          <a:p>
            <a:r>
              <a:rPr lang="en-GB">
                <a:latin typeface="Century Gothic" panose="020B0502020202020204" pitchFamily="34" charset="0"/>
              </a:rPr>
              <a:t>Finding the gradient</a:t>
            </a:r>
          </a:p>
        </p:txBody>
      </p:sp>
      <p:sp>
        <p:nvSpPr>
          <p:cNvPr id="12" name="Rectangle 11">
            <a:extLst>
              <a:ext uri="{FF2B5EF4-FFF2-40B4-BE49-F238E27FC236}">
                <a16:creationId xmlns:a16="http://schemas.microsoft.com/office/drawing/2014/main" id="{0653430A-6F7D-AB46-A60E-462C66218A0C}"/>
              </a:ext>
            </a:extLst>
          </p:cNvPr>
          <p:cNvSpPr/>
          <p:nvPr/>
        </p:nvSpPr>
        <p:spPr>
          <a:xfrm>
            <a:off x="5927123" y="413709"/>
            <a:ext cx="5151773" cy="1569660"/>
          </a:xfrm>
          <a:prstGeom prst="rect">
            <a:avLst/>
          </a:prstGeom>
        </p:spPr>
        <p:txBody>
          <a:bodyPr wrap="square">
            <a:spAutoFit/>
          </a:bodyPr>
          <a:lstStyle/>
          <a:p>
            <a:r>
              <a:rPr lang="en-GB" sz="2400">
                <a:latin typeface="Century Gothic" panose="020B0502020202020204" pitchFamily="34" charset="0"/>
              </a:rPr>
              <a:t>To calculate the gradient of a straight line, we need to know the </a:t>
            </a:r>
            <a:r>
              <a:rPr lang="en-GB" sz="2400" b="1">
                <a:latin typeface="Century Gothic" panose="020B0502020202020204" pitchFamily="34" charset="0"/>
              </a:rPr>
              <a:t>coordinates</a:t>
            </a:r>
            <a:r>
              <a:rPr lang="en-GB" sz="2400">
                <a:latin typeface="Century Gothic" panose="020B0502020202020204" pitchFamily="34" charset="0"/>
              </a:rPr>
              <a:t> of the </a:t>
            </a:r>
            <a:r>
              <a:rPr lang="en-GB" sz="2400" b="1">
                <a:latin typeface="Century Gothic" panose="020B0502020202020204" pitchFamily="34" charset="0"/>
              </a:rPr>
              <a:t>start</a:t>
            </a:r>
            <a:r>
              <a:rPr lang="en-GB" sz="2400">
                <a:latin typeface="Century Gothic" panose="020B0502020202020204" pitchFamily="34" charset="0"/>
              </a:rPr>
              <a:t> and the </a:t>
            </a:r>
            <a:r>
              <a:rPr lang="en-GB" sz="2400" b="1">
                <a:latin typeface="Century Gothic" panose="020B0502020202020204" pitchFamily="34" charset="0"/>
              </a:rPr>
              <a:t>end</a:t>
            </a:r>
            <a:r>
              <a:rPr lang="en-GB" sz="2400">
                <a:latin typeface="Century Gothic" panose="020B0502020202020204" pitchFamily="34" charset="0"/>
              </a:rPr>
              <a:t> points of the line.</a:t>
            </a:r>
          </a:p>
        </p:txBody>
      </p:sp>
      <p:sp>
        <p:nvSpPr>
          <p:cNvPr id="13" name="Rectangle 12">
            <a:extLst>
              <a:ext uri="{FF2B5EF4-FFF2-40B4-BE49-F238E27FC236}">
                <a16:creationId xmlns:a16="http://schemas.microsoft.com/office/drawing/2014/main" id="{4F8B8248-4C78-FA43-8317-00F2D1F92986}"/>
              </a:ext>
            </a:extLst>
          </p:cNvPr>
          <p:cNvSpPr/>
          <p:nvPr/>
        </p:nvSpPr>
        <p:spPr>
          <a:xfrm>
            <a:off x="5998516" y="3187399"/>
            <a:ext cx="4576813" cy="830997"/>
          </a:xfrm>
          <a:prstGeom prst="rect">
            <a:avLst/>
          </a:prstGeom>
        </p:spPr>
        <p:txBody>
          <a:bodyPr wrap="square">
            <a:spAutoFit/>
          </a:bodyPr>
          <a:lstStyle/>
          <a:p>
            <a:r>
              <a:rPr lang="en-GB" sz="2400" b="1">
                <a:latin typeface="Century Gothic" panose="020B0502020202020204" pitchFamily="34" charset="0"/>
              </a:rPr>
              <a:t>What are the coordinates of point A?</a:t>
            </a:r>
          </a:p>
        </p:txBody>
      </p:sp>
      <p:sp>
        <p:nvSpPr>
          <p:cNvPr id="16" name="Rectangle 15">
            <a:extLst>
              <a:ext uri="{FF2B5EF4-FFF2-40B4-BE49-F238E27FC236}">
                <a16:creationId xmlns:a16="http://schemas.microsoft.com/office/drawing/2014/main" id="{DFCA246B-5508-4F4F-BA51-670FF490CF53}"/>
              </a:ext>
            </a:extLst>
          </p:cNvPr>
          <p:cNvSpPr/>
          <p:nvPr/>
        </p:nvSpPr>
        <p:spPr>
          <a:xfrm>
            <a:off x="5998516" y="4566546"/>
            <a:ext cx="4320770" cy="830997"/>
          </a:xfrm>
          <a:prstGeom prst="rect">
            <a:avLst/>
          </a:prstGeom>
        </p:spPr>
        <p:txBody>
          <a:bodyPr wrap="square">
            <a:spAutoFit/>
          </a:bodyPr>
          <a:lstStyle/>
          <a:p>
            <a:r>
              <a:rPr lang="en-GB" sz="2400" b="1">
                <a:latin typeface="Century Gothic" panose="020B0502020202020204" pitchFamily="34" charset="0"/>
              </a:rPr>
              <a:t>What are the coordinates of point B?</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93E13E2-BDB5-A74F-99DC-C94E9C7030DC}"/>
                  </a:ext>
                </a:extLst>
              </p:cNvPr>
              <p:cNvSpPr txBox="1"/>
              <p:nvPr/>
            </p:nvSpPr>
            <p:spPr>
              <a:xfrm>
                <a:off x="3260920" y="5737732"/>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𝑥</m:t>
                      </m:r>
                    </m:oMath>
                  </m:oMathPara>
                </a14:m>
                <a:endParaRPr lang="en-GB" sz="2400">
                  <a:latin typeface="Century Gothic" panose="020B0502020202020204" pitchFamily="34" charset="0"/>
                </a:endParaRPr>
              </a:p>
            </p:txBody>
          </p:sp>
        </mc:Choice>
        <mc:Fallback xmlns="">
          <p:sp>
            <p:nvSpPr>
              <p:cNvPr id="27" name="TextBox 26">
                <a:extLst>
                  <a:ext uri="{FF2B5EF4-FFF2-40B4-BE49-F238E27FC236}">
                    <a16:creationId xmlns:a16="http://schemas.microsoft.com/office/drawing/2014/main" id="{693E13E2-BDB5-A74F-99DC-C94E9C7030DC}"/>
                  </a:ext>
                </a:extLst>
              </p:cNvPr>
              <p:cNvSpPr txBox="1">
                <a:spLocks noRot="1" noChangeAspect="1" noMove="1" noResize="1" noEditPoints="1" noAdjustHandles="1" noChangeArrowheads="1" noChangeShapeType="1" noTextEdit="1"/>
              </p:cNvSpPr>
              <p:nvPr/>
            </p:nvSpPr>
            <p:spPr>
              <a:xfrm>
                <a:off x="3260920" y="5737732"/>
                <a:ext cx="478310" cy="46166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D965A9-4FE9-894A-845E-7F754D514B95}"/>
                  </a:ext>
                </a:extLst>
              </p:cNvPr>
              <p:cNvSpPr txBox="1"/>
              <p:nvPr/>
            </p:nvSpPr>
            <p:spPr>
              <a:xfrm>
                <a:off x="295728" y="3258575"/>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𝑦</m:t>
                      </m:r>
                    </m:oMath>
                  </m:oMathPara>
                </a14:m>
                <a:endParaRPr lang="en-GB" sz="2400">
                  <a:latin typeface="Century Gothic" panose="020B0502020202020204" pitchFamily="34" charset="0"/>
                </a:endParaRPr>
              </a:p>
            </p:txBody>
          </p:sp>
        </mc:Choice>
        <mc:Fallback xmlns="">
          <p:sp>
            <p:nvSpPr>
              <p:cNvPr id="28" name="TextBox 27">
                <a:extLst>
                  <a:ext uri="{FF2B5EF4-FFF2-40B4-BE49-F238E27FC236}">
                    <a16:creationId xmlns:a16="http://schemas.microsoft.com/office/drawing/2014/main" id="{AAD965A9-4FE9-894A-845E-7F754D514B95}"/>
                  </a:ext>
                </a:extLst>
              </p:cNvPr>
              <p:cNvSpPr txBox="1">
                <a:spLocks noRot="1" noChangeAspect="1" noMove="1" noResize="1" noEditPoints="1" noAdjustHandles="1" noChangeArrowheads="1" noChangeShapeType="1" noTextEdit="1"/>
              </p:cNvSpPr>
              <p:nvPr/>
            </p:nvSpPr>
            <p:spPr>
              <a:xfrm>
                <a:off x="295728" y="3258575"/>
                <a:ext cx="478310" cy="461665"/>
              </a:xfrm>
              <a:prstGeom prst="rect">
                <a:avLst/>
              </a:prstGeom>
              <a:blipFill>
                <a:blip r:embed="rId5"/>
                <a:stretch>
                  <a:fillRect b="-10811"/>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07E78788-D29D-EE4A-9CF6-26B07424B0C6}"/>
              </a:ext>
            </a:extLst>
          </p:cNvPr>
          <p:cNvSpPr txBox="1"/>
          <p:nvPr/>
        </p:nvSpPr>
        <p:spPr>
          <a:xfrm>
            <a:off x="5998515" y="4018396"/>
            <a:ext cx="85151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(1,2)</a:t>
            </a:r>
          </a:p>
        </p:txBody>
      </p:sp>
      <p:sp>
        <p:nvSpPr>
          <p:cNvPr id="30" name="TextBox 29">
            <a:extLst>
              <a:ext uri="{FF2B5EF4-FFF2-40B4-BE49-F238E27FC236}">
                <a16:creationId xmlns:a16="http://schemas.microsoft.com/office/drawing/2014/main" id="{F739EECF-8616-E045-A6BD-4CB9C955A631}"/>
              </a:ext>
            </a:extLst>
          </p:cNvPr>
          <p:cNvSpPr txBox="1"/>
          <p:nvPr/>
        </p:nvSpPr>
        <p:spPr>
          <a:xfrm>
            <a:off x="5998516" y="5397543"/>
            <a:ext cx="85151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(5,3)</a:t>
            </a:r>
          </a:p>
        </p:txBody>
      </p:sp>
      <p:sp>
        <p:nvSpPr>
          <p:cNvPr id="35" name="TextBox 34">
            <a:extLst>
              <a:ext uri="{FF2B5EF4-FFF2-40B4-BE49-F238E27FC236}">
                <a16:creationId xmlns:a16="http://schemas.microsoft.com/office/drawing/2014/main" id="{DD48C623-4D8C-1B43-AECB-DD0AD90F8E51}"/>
              </a:ext>
            </a:extLst>
          </p:cNvPr>
          <p:cNvSpPr txBox="1"/>
          <p:nvPr/>
        </p:nvSpPr>
        <p:spPr>
          <a:xfrm>
            <a:off x="1652523" y="3800523"/>
            <a:ext cx="479591" cy="584775"/>
          </a:xfrm>
          <a:prstGeom prst="rect">
            <a:avLst/>
          </a:prstGeom>
          <a:noFill/>
        </p:spPr>
        <p:txBody>
          <a:bodyPr wrap="square" rtlCol="0">
            <a:spAutoFit/>
          </a:bodyPr>
          <a:lstStyle/>
          <a:p>
            <a:r>
              <a:rPr lang="en-GB" sz="3200">
                <a:latin typeface="Century Gothic" panose="020B0502020202020204" pitchFamily="34" charset="0"/>
              </a:rPr>
              <a:t>A</a:t>
            </a:r>
          </a:p>
        </p:txBody>
      </p:sp>
      <p:sp>
        <p:nvSpPr>
          <p:cNvPr id="36" name="TextBox 35">
            <a:extLst>
              <a:ext uri="{FF2B5EF4-FFF2-40B4-BE49-F238E27FC236}">
                <a16:creationId xmlns:a16="http://schemas.microsoft.com/office/drawing/2014/main" id="{ACA54680-5810-B546-819A-7957EAFF3D7B}"/>
              </a:ext>
            </a:extLst>
          </p:cNvPr>
          <p:cNvSpPr txBox="1"/>
          <p:nvPr/>
        </p:nvSpPr>
        <p:spPr>
          <a:xfrm>
            <a:off x="5212181" y="2584563"/>
            <a:ext cx="479591" cy="584775"/>
          </a:xfrm>
          <a:prstGeom prst="rect">
            <a:avLst/>
          </a:prstGeom>
          <a:noFill/>
        </p:spPr>
        <p:txBody>
          <a:bodyPr wrap="square" rtlCol="0">
            <a:spAutoFit/>
          </a:bodyPr>
          <a:lstStyle/>
          <a:p>
            <a:r>
              <a:rPr lang="en-GB" sz="3200">
                <a:latin typeface="Century Gothic" panose="020B0502020202020204" pitchFamily="34" charset="0"/>
              </a:rPr>
              <a:t>B</a:t>
            </a:r>
          </a:p>
        </p:txBody>
      </p:sp>
      <p:sp>
        <p:nvSpPr>
          <p:cNvPr id="37" name="TextBox 36">
            <a:extLst>
              <a:ext uri="{FF2B5EF4-FFF2-40B4-BE49-F238E27FC236}">
                <a16:creationId xmlns:a16="http://schemas.microsoft.com/office/drawing/2014/main" id="{C3AB4179-8ED5-F44A-B8A9-0F4F54D745A6}"/>
              </a:ext>
            </a:extLst>
          </p:cNvPr>
          <p:cNvSpPr txBox="1"/>
          <p:nvPr/>
        </p:nvSpPr>
        <p:spPr>
          <a:xfrm>
            <a:off x="1722599" y="3677849"/>
            <a:ext cx="327924" cy="369332"/>
          </a:xfrm>
          <a:prstGeom prst="rect">
            <a:avLst/>
          </a:prstGeom>
          <a:noFill/>
        </p:spPr>
        <p:txBody>
          <a:bodyPr wrap="square" rtlCol="0">
            <a:spAutoFit/>
          </a:bodyPr>
          <a:lstStyle/>
          <a:p>
            <a:r>
              <a:rPr lang="en-GB">
                <a:latin typeface="Century Gothic" panose="020B0502020202020204" pitchFamily="34" charset="0"/>
              </a:rPr>
              <a:t>x</a:t>
            </a:r>
          </a:p>
        </p:txBody>
      </p:sp>
      <p:sp>
        <p:nvSpPr>
          <p:cNvPr id="38" name="TextBox 37">
            <a:extLst>
              <a:ext uri="{FF2B5EF4-FFF2-40B4-BE49-F238E27FC236}">
                <a16:creationId xmlns:a16="http://schemas.microsoft.com/office/drawing/2014/main" id="{176F8DBB-308D-D340-A3E3-9D6E10440FB9}"/>
              </a:ext>
            </a:extLst>
          </p:cNvPr>
          <p:cNvSpPr txBox="1"/>
          <p:nvPr/>
        </p:nvSpPr>
        <p:spPr>
          <a:xfrm>
            <a:off x="5302121" y="2926445"/>
            <a:ext cx="327924" cy="369332"/>
          </a:xfrm>
          <a:prstGeom prst="rect">
            <a:avLst/>
          </a:prstGeom>
          <a:noFill/>
        </p:spPr>
        <p:txBody>
          <a:bodyPr wrap="square" rtlCol="0">
            <a:spAutoFit/>
          </a:bodyPr>
          <a:lstStyle/>
          <a:p>
            <a:r>
              <a:rPr lang="en-GB">
                <a:latin typeface="Century Gothic" panose="020B0502020202020204" pitchFamily="34" charset="0"/>
              </a:rPr>
              <a:t>x</a:t>
            </a:r>
          </a:p>
        </p:txBody>
      </p:sp>
    </p:spTree>
    <p:extLst>
      <p:ext uri="{BB962C8B-B14F-4D97-AF65-F5344CB8AC3E}">
        <p14:creationId xmlns:p14="http://schemas.microsoft.com/office/powerpoint/2010/main" val="3287688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6" grpId="0"/>
      <p:bldP spid="25" grpId="0"/>
      <p:bldP spid="30" grpId="0"/>
      <p:bldP spid="35" grpId="0"/>
      <p:bldP spid="36" grpId="0"/>
      <p:bldP spid="37" grpId="0"/>
      <p:bldP spid="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34BA12-1D83-0441-B27B-5503C462C0E5}"/>
              </a:ext>
            </a:extLst>
          </p:cNvPr>
          <p:cNvSpPr txBox="1"/>
          <p:nvPr/>
        </p:nvSpPr>
        <p:spPr>
          <a:xfrm>
            <a:off x="250933" y="697172"/>
            <a:ext cx="5013435" cy="461665"/>
          </a:xfrm>
          <a:prstGeom prst="rect">
            <a:avLst/>
          </a:prstGeom>
          <a:noFill/>
        </p:spPr>
        <p:txBody>
          <a:bodyPr wrap="square" rtlCol="0">
            <a:spAutoFit/>
          </a:bodyPr>
          <a:lstStyle/>
          <a:p>
            <a:r>
              <a:rPr lang="en-GB" sz="2400">
                <a:latin typeface="Century Gothic" panose="020B0502020202020204" pitchFamily="34" charset="0"/>
              </a:rPr>
              <a:t>A. Gradients can be…</a:t>
            </a:r>
          </a:p>
        </p:txBody>
      </p:sp>
      <p:sp>
        <p:nvSpPr>
          <p:cNvPr id="3" name="TextBox 2">
            <a:extLst>
              <a:ext uri="{FF2B5EF4-FFF2-40B4-BE49-F238E27FC236}">
                <a16:creationId xmlns:a16="http://schemas.microsoft.com/office/drawing/2014/main" id="{8DB2A0F1-5F70-9F4C-B637-8E257E34CC05}"/>
              </a:ext>
            </a:extLst>
          </p:cNvPr>
          <p:cNvSpPr txBox="1"/>
          <p:nvPr/>
        </p:nvSpPr>
        <p:spPr>
          <a:xfrm>
            <a:off x="672941" y="1097684"/>
            <a:ext cx="4481348" cy="1446550"/>
          </a:xfrm>
          <a:prstGeom prst="rect">
            <a:avLst/>
          </a:prstGeom>
          <a:noFill/>
        </p:spPr>
        <p:txBody>
          <a:bodyPr wrap="square" rtlCol="0">
            <a:spAutoFit/>
          </a:bodyPr>
          <a:lstStyle/>
          <a:p>
            <a:pPr marL="342900" indent="-342900">
              <a:buAutoNum type="arabicPeriod"/>
            </a:pPr>
            <a:r>
              <a:rPr lang="en-GB" sz="2200">
                <a:latin typeface="Century Gothic" panose="020B0502020202020204" pitchFamily="34" charset="0"/>
              </a:rPr>
              <a:t>Positive</a:t>
            </a:r>
          </a:p>
          <a:p>
            <a:pPr marL="342900" indent="-342900">
              <a:buAutoNum type="arabicPeriod"/>
            </a:pPr>
            <a:r>
              <a:rPr lang="en-GB" sz="2200">
                <a:latin typeface="Century Gothic" panose="020B0502020202020204" pitchFamily="34" charset="0"/>
              </a:rPr>
              <a:t>Negative</a:t>
            </a:r>
          </a:p>
          <a:p>
            <a:pPr marL="342900" indent="-342900">
              <a:buAutoNum type="arabicPeriod"/>
            </a:pPr>
            <a:r>
              <a:rPr lang="en-GB" sz="2200">
                <a:latin typeface="Century Gothic" panose="020B0502020202020204" pitchFamily="34" charset="0"/>
              </a:rPr>
              <a:t>Zero</a:t>
            </a:r>
          </a:p>
          <a:p>
            <a:pPr marL="342900" indent="-342900">
              <a:buAutoNum type="arabicPeriod"/>
            </a:pPr>
            <a:r>
              <a:rPr lang="en-GB" sz="2200">
                <a:latin typeface="Century Gothic" panose="020B0502020202020204" pitchFamily="34" charset="0"/>
              </a:rPr>
              <a:t>All of the above</a:t>
            </a:r>
          </a:p>
        </p:txBody>
      </p:sp>
      <p:sp>
        <p:nvSpPr>
          <p:cNvPr id="6" name="TextBox 5">
            <a:extLst>
              <a:ext uri="{FF2B5EF4-FFF2-40B4-BE49-F238E27FC236}">
                <a16:creationId xmlns:a16="http://schemas.microsoft.com/office/drawing/2014/main" id="{3CA4EE69-60FE-934A-90BF-11BD02D81621}"/>
              </a:ext>
            </a:extLst>
          </p:cNvPr>
          <p:cNvSpPr txBox="1"/>
          <p:nvPr/>
        </p:nvSpPr>
        <p:spPr>
          <a:xfrm>
            <a:off x="250932" y="2721393"/>
            <a:ext cx="8016768" cy="461665"/>
          </a:xfrm>
          <a:prstGeom prst="rect">
            <a:avLst/>
          </a:prstGeom>
          <a:noFill/>
        </p:spPr>
        <p:txBody>
          <a:bodyPr wrap="square" rtlCol="0">
            <a:spAutoFit/>
          </a:bodyPr>
          <a:lstStyle/>
          <a:p>
            <a:r>
              <a:rPr lang="en-GB" sz="2400">
                <a:latin typeface="Century Gothic" panose="020B0502020202020204" pitchFamily="34" charset="0"/>
              </a:rPr>
              <a:t>B. To find the gradient of a straight line you need…</a:t>
            </a:r>
          </a:p>
        </p:txBody>
      </p:sp>
      <p:sp>
        <p:nvSpPr>
          <p:cNvPr id="7" name="TextBox 6">
            <a:extLst>
              <a:ext uri="{FF2B5EF4-FFF2-40B4-BE49-F238E27FC236}">
                <a16:creationId xmlns:a16="http://schemas.microsoft.com/office/drawing/2014/main" id="{1AC73A7B-EBA2-084F-B311-87F5645DD604}"/>
              </a:ext>
            </a:extLst>
          </p:cNvPr>
          <p:cNvSpPr txBox="1"/>
          <p:nvPr/>
        </p:nvSpPr>
        <p:spPr>
          <a:xfrm>
            <a:off x="617469" y="3143005"/>
            <a:ext cx="9842472" cy="1446550"/>
          </a:xfrm>
          <a:prstGeom prst="rect">
            <a:avLst/>
          </a:prstGeom>
          <a:noFill/>
        </p:spPr>
        <p:txBody>
          <a:bodyPr wrap="square" rtlCol="0">
            <a:spAutoFit/>
          </a:bodyPr>
          <a:lstStyle/>
          <a:p>
            <a:pPr marL="342900" indent="-342900">
              <a:buAutoNum type="arabicPeriod"/>
            </a:pPr>
            <a:r>
              <a:rPr lang="en-GB" sz="2200">
                <a:latin typeface="Century Gothic" panose="020B0502020202020204" pitchFamily="34" charset="0"/>
              </a:rPr>
              <a:t>The labels of each axis</a:t>
            </a:r>
          </a:p>
          <a:p>
            <a:pPr marL="342900" indent="-342900">
              <a:buAutoNum type="arabicPeriod"/>
            </a:pPr>
            <a:r>
              <a:rPr lang="en-GB" sz="2200">
                <a:latin typeface="Century Gothic" panose="020B0502020202020204" pitchFamily="34" charset="0"/>
              </a:rPr>
              <a:t>The coordinates of the start and end points</a:t>
            </a:r>
          </a:p>
          <a:p>
            <a:pPr marL="342900" indent="-342900">
              <a:buAutoNum type="arabicPeriod"/>
            </a:pPr>
            <a:r>
              <a:rPr lang="en-GB" sz="2200">
                <a:latin typeface="Century Gothic" panose="020B0502020202020204" pitchFamily="34" charset="0"/>
              </a:rPr>
              <a:t>The coordinates of the origin</a:t>
            </a:r>
          </a:p>
          <a:p>
            <a:pPr marL="342900" indent="-342900">
              <a:buAutoNum type="arabicPeriod"/>
            </a:pPr>
            <a:r>
              <a:rPr lang="en-GB" sz="2200">
                <a:latin typeface="Century Gothic" panose="020B0502020202020204" pitchFamily="34" charset="0"/>
              </a:rPr>
              <a:t>The equation for a straight line</a:t>
            </a:r>
          </a:p>
        </p:txBody>
      </p:sp>
      <p:sp>
        <p:nvSpPr>
          <p:cNvPr id="8" name="Rectangle 7">
            <a:extLst>
              <a:ext uri="{FF2B5EF4-FFF2-40B4-BE49-F238E27FC236}">
                <a16:creationId xmlns:a16="http://schemas.microsoft.com/office/drawing/2014/main" id="{FC467EC1-5BD1-794B-8A65-1D693EB0C90C}"/>
              </a:ext>
            </a:extLst>
          </p:cNvPr>
          <p:cNvSpPr/>
          <p:nvPr/>
        </p:nvSpPr>
        <p:spPr>
          <a:xfrm>
            <a:off x="672941" y="2139362"/>
            <a:ext cx="2949343" cy="37594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entury Gothic" panose="020B0502020202020204" pitchFamily="34" charset="0"/>
            </a:endParaRPr>
          </a:p>
        </p:txBody>
      </p:sp>
      <p:sp>
        <p:nvSpPr>
          <p:cNvPr id="9" name="Rectangle 8">
            <a:extLst>
              <a:ext uri="{FF2B5EF4-FFF2-40B4-BE49-F238E27FC236}">
                <a16:creationId xmlns:a16="http://schemas.microsoft.com/office/drawing/2014/main" id="{3ABB8663-1305-8F4B-A1A6-6FC60CA6AC44}"/>
              </a:ext>
            </a:extLst>
          </p:cNvPr>
          <p:cNvSpPr/>
          <p:nvPr/>
        </p:nvSpPr>
        <p:spPr>
          <a:xfrm>
            <a:off x="617469" y="3540661"/>
            <a:ext cx="6890231" cy="3346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entury Gothic" panose="020B0502020202020204" pitchFamily="34" charset="0"/>
            </a:endParaRPr>
          </a:p>
        </p:txBody>
      </p:sp>
      <p:sp>
        <p:nvSpPr>
          <p:cNvPr id="10" name="TextBox 9">
            <a:extLst>
              <a:ext uri="{FF2B5EF4-FFF2-40B4-BE49-F238E27FC236}">
                <a16:creationId xmlns:a16="http://schemas.microsoft.com/office/drawing/2014/main" id="{CE0FF082-82F7-B341-BDBB-176F737E933F}"/>
              </a:ext>
            </a:extLst>
          </p:cNvPr>
          <p:cNvSpPr txBox="1"/>
          <p:nvPr/>
        </p:nvSpPr>
        <p:spPr>
          <a:xfrm>
            <a:off x="250932" y="4793815"/>
            <a:ext cx="5013435" cy="461665"/>
          </a:xfrm>
          <a:prstGeom prst="rect">
            <a:avLst/>
          </a:prstGeom>
          <a:noFill/>
        </p:spPr>
        <p:txBody>
          <a:bodyPr wrap="square" rtlCol="0">
            <a:spAutoFit/>
          </a:bodyPr>
          <a:lstStyle/>
          <a:p>
            <a:r>
              <a:rPr lang="en-GB" sz="2400">
                <a:latin typeface="Century Gothic" panose="020B0502020202020204" pitchFamily="34" charset="0"/>
              </a:rPr>
              <a:t>C. The gradient is…</a:t>
            </a:r>
          </a:p>
        </p:txBody>
      </p:sp>
      <p:sp>
        <p:nvSpPr>
          <p:cNvPr id="11" name="TextBox 10">
            <a:extLst>
              <a:ext uri="{FF2B5EF4-FFF2-40B4-BE49-F238E27FC236}">
                <a16:creationId xmlns:a16="http://schemas.microsoft.com/office/drawing/2014/main" id="{C9B56372-D15B-8941-BBE6-962CE8E710E3}"/>
              </a:ext>
            </a:extLst>
          </p:cNvPr>
          <p:cNvSpPr txBox="1"/>
          <p:nvPr/>
        </p:nvSpPr>
        <p:spPr>
          <a:xfrm>
            <a:off x="672941" y="5190973"/>
            <a:ext cx="9293796" cy="1446550"/>
          </a:xfrm>
          <a:prstGeom prst="rect">
            <a:avLst/>
          </a:prstGeom>
          <a:noFill/>
        </p:spPr>
        <p:txBody>
          <a:bodyPr wrap="square" rtlCol="0">
            <a:spAutoFit/>
          </a:bodyPr>
          <a:lstStyle/>
          <a:p>
            <a:pPr marL="342900" indent="-342900">
              <a:buAutoNum type="arabicPeriod"/>
            </a:pPr>
            <a:r>
              <a:rPr lang="en-GB" sz="2200">
                <a:latin typeface="Century Gothic" panose="020B0502020202020204" pitchFamily="34" charset="0"/>
              </a:rPr>
              <a:t>The shape of a line</a:t>
            </a:r>
          </a:p>
          <a:p>
            <a:pPr marL="342900" indent="-342900">
              <a:buAutoNum type="arabicPeriod"/>
            </a:pPr>
            <a:r>
              <a:rPr lang="en-GB" sz="2200">
                <a:latin typeface="Century Gothic" panose="020B0502020202020204" pitchFamily="34" charset="0"/>
              </a:rPr>
              <a:t>The thickness of a line</a:t>
            </a:r>
          </a:p>
          <a:p>
            <a:pPr marL="342900" indent="-342900">
              <a:buAutoNum type="arabicPeriod"/>
            </a:pPr>
            <a:r>
              <a:rPr lang="en-GB" sz="2200">
                <a:latin typeface="Century Gothic" panose="020B0502020202020204" pitchFamily="34" charset="0"/>
              </a:rPr>
              <a:t>The length of a line</a:t>
            </a:r>
          </a:p>
          <a:p>
            <a:pPr marL="342900" indent="-342900">
              <a:buAutoNum type="arabicPeriod"/>
            </a:pPr>
            <a:r>
              <a:rPr lang="en-GB" sz="2200">
                <a:latin typeface="Century Gothic" panose="020B0502020202020204" pitchFamily="34" charset="0"/>
              </a:rPr>
              <a:t>The steepness of a line</a:t>
            </a:r>
          </a:p>
        </p:txBody>
      </p:sp>
      <p:sp>
        <p:nvSpPr>
          <p:cNvPr id="12" name="Rectangle 11">
            <a:extLst>
              <a:ext uri="{FF2B5EF4-FFF2-40B4-BE49-F238E27FC236}">
                <a16:creationId xmlns:a16="http://schemas.microsoft.com/office/drawing/2014/main" id="{9A38C9E1-C259-804A-979A-5CEFAAD86BA7}"/>
              </a:ext>
            </a:extLst>
          </p:cNvPr>
          <p:cNvSpPr/>
          <p:nvPr/>
        </p:nvSpPr>
        <p:spPr>
          <a:xfrm>
            <a:off x="672941" y="6259496"/>
            <a:ext cx="3883561" cy="40788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latin typeface="Century Gothic" panose="020B0502020202020204" pitchFamily="34" charset="0"/>
            </a:endParaRPr>
          </a:p>
        </p:txBody>
      </p:sp>
      <p:pic>
        <p:nvPicPr>
          <p:cNvPr id="13" name="Picture 12">
            <a:extLst>
              <a:ext uri="{FF2B5EF4-FFF2-40B4-BE49-F238E27FC236}">
                <a16:creationId xmlns:a16="http://schemas.microsoft.com/office/drawing/2014/main" id="{3C0496D5-4683-A64A-BD4E-6048AF7A0A8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714681" y="153624"/>
            <a:ext cx="1735442" cy="819810"/>
          </a:xfrm>
          <a:prstGeom prst="rect">
            <a:avLst/>
          </a:prstGeom>
        </p:spPr>
      </p:pic>
      <p:sp>
        <p:nvSpPr>
          <p:cNvPr id="5" name="TextBox 4"/>
          <p:cNvSpPr txBox="1"/>
          <p:nvPr/>
        </p:nvSpPr>
        <p:spPr>
          <a:xfrm>
            <a:off x="210841" y="221619"/>
            <a:ext cx="8750797" cy="461665"/>
          </a:xfrm>
          <a:prstGeom prst="rect">
            <a:avLst/>
          </a:prstGeom>
          <a:noFill/>
        </p:spPr>
        <p:txBody>
          <a:bodyPr wrap="square" rtlCol="0">
            <a:spAutoFit/>
          </a:bodyPr>
          <a:lstStyle/>
          <a:p>
            <a:r>
              <a:rPr lang="en-GB" sz="2400" b="1">
                <a:latin typeface="Century Gothic" panose="020B0502020202020204" pitchFamily="34" charset="0"/>
              </a:rPr>
              <a:t>Choose the correct answer for each question:</a:t>
            </a:r>
          </a:p>
        </p:txBody>
      </p:sp>
    </p:spTree>
    <p:extLst>
      <p:ext uri="{BB962C8B-B14F-4D97-AF65-F5344CB8AC3E}">
        <p14:creationId xmlns:p14="http://schemas.microsoft.com/office/powerpoint/2010/main" val="4244665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 name="Chart 25">
            <a:extLst>
              <a:ext uri="{FF2B5EF4-FFF2-40B4-BE49-F238E27FC236}">
                <a16:creationId xmlns:a16="http://schemas.microsoft.com/office/drawing/2014/main" id="{18F324B7-356F-8D47-BC90-87AEE6A52850}"/>
              </a:ext>
            </a:extLst>
          </p:cNvPr>
          <p:cNvGraphicFramePr/>
          <p:nvPr/>
        </p:nvGraphicFramePr>
        <p:xfrm>
          <a:off x="540000" y="1463829"/>
          <a:ext cx="5151772" cy="4504736"/>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Straight Connector 9">
            <a:extLst>
              <a:ext uri="{FF2B5EF4-FFF2-40B4-BE49-F238E27FC236}">
                <a16:creationId xmlns:a16="http://schemas.microsoft.com/office/drawing/2014/main" id="{9DEC08F2-2895-47A4-BAB9-7FCF5B8E88D1}"/>
              </a:ext>
            </a:extLst>
          </p:cNvPr>
          <p:cNvCxnSpPr>
            <a:cxnSpLocks/>
          </p:cNvCxnSpPr>
          <p:nvPr/>
        </p:nvCxnSpPr>
        <p:spPr>
          <a:xfrm flipV="1">
            <a:off x="1873393" y="3107783"/>
            <a:ext cx="3597509" cy="75473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687F0370-F879-3642-A012-4DEB71A7C570}"/>
              </a:ext>
            </a:extLst>
          </p:cNvPr>
          <p:cNvSpPr>
            <a:spLocks noGrp="1"/>
          </p:cNvSpPr>
          <p:nvPr>
            <p:ph type="title"/>
          </p:nvPr>
        </p:nvSpPr>
        <p:spPr/>
        <p:txBody>
          <a:bodyPr/>
          <a:lstStyle/>
          <a:p>
            <a:r>
              <a:rPr lang="en-GB">
                <a:latin typeface="Century Gothic" panose="020B0502020202020204" pitchFamily="34" charset="0"/>
              </a:rPr>
              <a:t>Finding the gradient</a:t>
            </a:r>
          </a:p>
        </p:txBody>
      </p:sp>
      <p:sp>
        <p:nvSpPr>
          <p:cNvPr id="12" name="Rectangle 11">
            <a:extLst>
              <a:ext uri="{FF2B5EF4-FFF2-40B4-BE49-F238E27FC236}">
                <a16:creationId xmlns:a16="http://schemas.microsoft.com/office/drawing/2014/main" id="{0653430A-6F7D-AB46-A60E-462C66218A0C}"/>
              </a:ext>
            </a:extLst>
          </p:cNvPr>
          <p:cNvSpPr/>
          <p:nvPr/>
        </p:nvSpPr>
        <p:spPr>
          <a:xfrm>
            <a:off x="5927123" y="413709"/>
            <a:ext cx="5151773" cy="830997"/>
          </a:xfrm>
          <a:prstGeom prst="rect">
            <a:avLst/>
          </a:prstGeom>
        </p:spPr>
        <p:txBody>
          <a:bodyPr wrap="square">
            <a:spAutoFit/>
          </a:bodyPr>
          <a:lstStyle/>
          <a:p>
            <a:r>
              <a:rPr lang="en-GB" sz="2400">
                <a:latin typeface="Century Gothic" panose="020B0502020202020204" pitchFamily="34" charset="0"/>
              </a:rPr>
              <a:t>To calculate the gradient we use the equation:</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93E13E2-BDB5-A74F-99DC-C94E9C7030DC}"/>
                  </a:ext>
                </a:extLst>
              </p:cNvPr>
              <p:cNvSpPr txBox="1"/>
              <p:nvPr/>
            </p:nvSpPr>
            <p:spPr>
              <a:xfrm>
                <a:off x="3260920" y="5737732"/>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𝑥</m:t>
                      </m:r>
                    </m:oMath>
                  </m:oMathPara>
                </a14:m>
                <a:endParaRPr lang="en-GB" sz="2400">
                  <a:latin typeface="Century Gothic" panose="020B0502020202020204" pitchFamily="34" charset="0"/>
                </a:endParaRPr>
              </a:p>
            </p:txBody>
          </p:sp>
        </mc:Choice>
        <mc:Fallback xmlns="">
          <p:sp>
            <p:nvSpPr>
              <p:cNvPr id="27" name="TextBox 26">
                <a:extLst>
                  <a:ext uri="{FF2B5EF4-FFF2-40B4-BE49-F238E27FC236}">
                    <a16:creationId xmlns:a16="http://schemas.microsoft.com/office/drawing/2014/main" id="{693E13E2-BDB5-A74F-99DC-C94E9C7030DC}"/>
                  </a:ext>
                </a:extLst>
              </p:cNvPr>
              <p:cNvSpPr txBox="1">
                <a:spLocks noRot="1" noChangeAspect="1" noMove="1" noResize="1" noEditPoints="1" noAdjustHandles="1" noChangeArrowheads="1" noChangeShapeType="1" noTextEdit="1"/>
              </p:cNvSpPr>
              <p:nvPr/>
            </p:nvSpPr>
            <p:spPr>
              <a:xfrm>
                <a:off x="3260920" y="5737732"/>
                <a:ext cx="478310" cy="461665"/>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AD965A9-4FE9-894A-845E-7F754D514B95}"/>
                  </a:ext>
                </a:extLst>
              </p:cNvPr>
              <p:cNvSpPr txBox="1"/>
              <p:nvPr/>
            </p:nvSpPr>
            <p:spPr>
              <a:xfrm>
                <a:off x="295728" y="3258575"/>
                <a:ext cx="4783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𝑦</m:t>
                      </m:r>
                    </m:oMath>
                  </m:oMathPara>
                </a14:m>
                <a:endParaRPr lang="en-GB" sz="2400">
                  <a:latin typeface="Century Gothic" panose="020B0502020202020204" pitchFamily="34" charset="0"/>
                </a:endParaRPr>
              </a:p>
            </p:txBody>
          </p:sp>
        </mc:Choice>
        <mc:Fallback xmlns="">
          <p:sp>
            <p:nvSpPr>
              <p:cNvPr id="28" name="TextBox 27">
                <a:extLst>
                  <a:ext uri="{FF2B5EF4-FFF2-40B4-BE49-F238E27FC236}">
                    <a16:creationId xmlns:a16="http://schemas.microsoft.com/office/drawing/2014/main" id="{AAD965A9-4FE9-894A-845E-7F754D514B95}"/>
                  </a:ext>
                </a:extLst>
              </p:cNvPr>
              <p:cNvSpPr txBox="1">
                <a:spLocks noRot="1" noChangeAspect="1" noMove="1" noResize="1" noEditPoints="1" noAdjustHandles="1" noChangeArrowheads="1" noChangeShapeType="1" noTextEdit="1"/>
              </p:cNvSpPr>
              <p:nvPr/>
            </p:nvSpPr>
            <p:spPr>
              <a:xfrm>
                <a:off x="295728" y="3258575"/>
                <a:ext cx="478310" cy="461665"/>
              </a:xfrm>
              <a:prstGeom prst="rect">
                <a:avLst/>
              </a:prstGeom>
              <a:blipFill>
                <a:blip r:embed="rId5"/>
                <a:stretch>
                  <a:fillRect b="-10811"/>
                </a:stretch>
              </a:blipFill>
            </p:spPr>
            <p:txBody>
              <a:bodyPr/>
              <a:lstStyle/>
              <a:p>
                <a:r>
                  <a:rPr lang="en-GB">
                    <a:noFill/>
                  </a:rPr>
                  <a:t> </a:t>
                </a:r>
              </a:p>
            </p:txBody>
          </p:sp>
        </mc:Fallback>
      </mc:AlternateContent>
      <p:sp>
        <p:nvSpPr>
          <p:cNvPr id="35" name="TextBox 34">
            <a:extLst>
              <a:ext uri="{FF2B5EF4-FFF2-40B4-BE49-F238E27FC236}">
                <a16:creationId xmlns:a16="http://schemas.microsoft.com/office/drawing/2014/main" id="{DD48C623-4D8C-1B43-AECB-DD0AD90F8E51}"/>
              </a:ext>
            </a:extLst>
          </p:cNvPr>
          <p:cNvSpPr txBox="1"/>
          <p:nvPr/>
        </p:nvSpPr>
        <p:spPr>
          <a:xfrm>
            <a:off x="1652523" y="3800523"/>
            <a:ext cx="479591" cy="584775"/>
          </a:xfrm>
          <a:prstGeom prst="rect">
            <a:avLst/>
          </a:prstGeom>
          <a:noFill/>
        </p:spPr>
        <p:txBody>
          <a:bodyPr wrap="square" rtlCol="0">
            <a:spAutoFit/>
          </a:bodyPr>
          <a:lstStyle/>
          <a:p>
            <a:r>
              <a:rPr lang="en-GB" sz="3200">
                <a:latin typeface="Century Gothic" panose="020B0502020202020204" pitchFamily="34" charset="0"/>
              </a:rPr>
              <a:t>A</a:t>
            </a:r>
          </a:p>
        </p:txBody>
      </p:sp>
      <p:sp>
        <p:nvSpPr>
          <p:cNvPr id="36" name="TextBox 35">
            <a:extLst>
              <a:ext uri="{FF2B5EF4-FFF2-40B4-BE49-F238E27FC236}">
                <a16:creationId xmlns:a16="http://schemas.microsoft.com/office/drawing/2014/main" id="{ACA54680-5810-B546-819A-7957EAFF3D7B}"/>
              </a:ext>
            </a:extLst>
          </p:cNvPr>
          <p:cNvSpPr txBox="1"/>
          <p:nvPr/>
        </p:nvSpPr>
        <p:spPr>
          <a:xfrm>
            <a:off x="5212181" y="2584563"/>
            <a:ext cx="479591" cy="584775"/>
          </a:xfrm>
          <a:prstGeom prst="rect">
            <a:avLst/>
          </a:prstGeom>
          <a:noFill/>
        </p:spPr>
        <p:txBody>
          <a:bodyPr wrap="square" rtlCol="0">
            <a:spAutoFit/>
          </a:bodyPr>
          <a:lstStyle/>
          <a:p>
            <a:r>
              <a:rPr lang="en-GB" sz="3200">
                <a:latin typeface="Century Gothic" panose="020B0502020202020204" pitchFamily="34" charset="0"/>
              </a:rPr>
              <a:t>B</a:t>
            </a:r>
          </a:p>
        </p:txBody>
      </p:sp>
      <p:sp>
        <p:nvSpPr>
          <p:cNvPr id="37" name="TextBox 36">
            <a:extLst>
              <a:ext uri="{FF2B5EF4-FFF2-40B4-BE49-F238E27FC236}">
                <a16:creationId xmlns:a16="http://schemas.microsoft.com/office/drawing/2014/main" id="{C3AB4179-8ED5-F44A-B8A9-0F4F54D745A6}"/>
              </a:ext>
            </a:extLst>
          </p:cNvPr>
          <p:cNvSpPr txBox="1"/>
          <p:nvPr/>
        </p:nvSpPr>
        <p:spPr>
          <a:xfrm>
            <a:off x="1722599" y="3677849"/>
            <a:ext cx="327924" cy="369332"/>
          </a:xfrm>
          <a:prstGeom prst="rect">
            <a:avLst/>
          </a:prstGeom>
          <a:noFill/>
        </p:spPr>
        <p:txBody>
          <a:bodyPr wrap="square" rtlCol="0">
            <a:spAutoFit/>
          </a:bodyPr>
          <a:lstStyle/>
          <a:p>
            <a:r>
              <a:rPr lang="en-GB">
                <a:latin typeface="Century Gothic" panose="020B0502020202020204" pitchFamily="34" charset="0"/>
              </a:rPr>
              <a:t>x</a:t>
            </a:r>
          </a:p>
        </p:txBody>
      </p:sp>
      <p:sp>
        <p:nvSpPr>
          <p:cNvPr id="38" name="TextBox 37">
            <a:extLst>
              <a:ext uri="{FF2B5EF4-FFF2-40B4-BE49-F238E27FC236}">
                <a16:creationId xmlns:a16="http://schemas.microsoft.com/office/drawing/2014/main" id="{176F8DBB-308D-D340-A3E3-9D6E10440FB9}"/>
              </a:ext>
            </a:extLst>
          </p:cNvPr>
          <p:cNvSpPr txBox="1"/>
          <p:nvPr/>
        </p:nvSpPr>
        <p:spPr>
          <a:xfrm>
            <a:off x="5302121" y="2926445"/>
            <a:ext cx="327924" cy="369332"/>
          </a:xfrm>
          <a:prstGeom prst="rect">
            <a:avLst/>
          </a:prstGeom>
          <a:noFill/>
        </p:spPr>
        <p:txBody>
          <a:bodyPr wrap="square" rtlCol="0">
            <a:spAutoFit/>
          </a:bodyPr>
          <a:lstStyle/>
          <a:p>
            <a:r>
              <a:rPr lang="en-GB">
                <a:latin typeface="Century Gothic" panose="020B0502020202020204" pitchFamily="34" charset="0"/>
              </a:rPr>
              <a:t>x</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2B37120-5F69-5147-A867-B8DBD8D4D34D}"/>
                  </a:ext>
                </a:extLst>
              </p:cNvPr>
              <p:cNvSpPr txBox="1"/>
              <p:nvPr/>
            </p:nvSpPr>
            <p:spPr>
              <a:xfrm>
                <a:off x="6500230" y="1384356"/>
                <a:ext cx="2297617" cy="892873"/>
              </a:xfrm>
              <a:prstGeom prst="rect">
                <a:avLst/>
              </a:prstGeom>
              <a:noFill/>
            </p:spPr>
            <p:txBody>
              <a:bodyPr wrap="none" rtlCol="0">
                <a:spAutoFit/>
              </a:bodyPr>
              <a:lstStyle/>
              <a:p>
                <a:r>
                  <a:rPr lang="en-GB" sz="2400">
                    <a:latin typeface="Century Gothic" panose="020B0502020202020204" pitchFamily="34" charset="0"/>
                    <a:ea typeface="Cambria Math" panose="02040503050406030204" pitchFamily="18" charset="0"/>
                  </a:rPr>
                  <a:t>Gradient = </a:t>
                </a:r>
                <a14:m>
                  <m:oMath xmlns:m="http://schemas.openxmlformats.org/officeDocument/2006/math">
                    <m:f>
                      <m:fPr>
                        <m:ctrlPr>
                          <a:rPr lang="en-GB" sz="3600" b="0" i="1" smtClean="0">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𝑦</m:t>
                        </m:r>
                      </m:num>
                      <m:den>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den>
                    </m:f>
                  </m:oMath>
                </a14:m>
                <a:endParaRPr lang="en-GB" sz="2800">
                  <a:latin typeface="Century Gothic" panose="020B0502020202020204" pitchFamily="34" charset="0"/>
                </a:endParaRPr>
              </a:p>
            </p:txBody>
          </p:sp>
        </mc:Choice>
        <mc:Fallback xmlns="">
          <p:sp>
            <p:nvSpPr>
              <p:cNvPr id="2" name="TextBox 1">
                <a:extLst>
                  <a:ext uri="{FF2B5EF4-FFF2-40B4-BE49-F238E27FC236}">
                    <a16:creationId xmlns:a16="http://schemas.microsoft.com/office/drawing/2014/main" id="{B2B37120-5F69-5147-A867-B8DBD8D4D34D}"/>
                  </a:ext>
                </a:extLst>
              </p:cNvPr>
              <p:cNvSpPr txBox="1">
                <a:spLocks noRot="1" noChangeAspect="1" noMove="1" noResize="1" noEditPoints="1" noAdjustHandles="1" noChangeArrowheads="1" noChangeShapeType="1" noTextEdit="1"/>
              </p:cNvSpPr>
              <p:nvPr/>
            </p:nvSpPr>
            <p:spPr>
              <a:xfrm>
                <a:off x="6500230" y="1384356"/>
                <a:ext cx="2297617" cy="892873"/>
              </a:xfrm>
              <a:prstGeom prst="rect">
                <a:avLst/>
              </a:prstGeom>
              <a:blipFill>
                <a:blip r:embed="rId6"/>
                <a:stretch>
                  <a:fillRect l="-3846" b="-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FA924C44-8B79-4349-9AB4-A0019BEE3EF6}"/>
                  </a:ext>
                </a:extLst>
              </p:cNvPr>
              <p:cNvSpPr/>
              <p:nvPr/>
            </p:nvSpPr>
            <p:spPr>
              <a:xfrm>
                <a:off x="7323882" y="2402904"/>
                <a:ext cx="2513810" cy="892873"/>
              </a:xfrm>
              <a:prstGeom prst="rect">
                <a:avLst/>
              </a:prstGeom>
            </p:spPr>
            <p:txBody>
              <a:bodyPr wrap="square">
                <a:spAutoFit/>
              </a:bodyPr>
              <a:lstStyle/>
              <a:p>
                <a14:m>
                  <m:oMath xmlns:m="http://schemas.openxmlformats.org/officeDocument/2006/math">
                    <m:f>
                      <m:fPr>
                        <m:ctrlPr>
                          <a:rPr lang="en-GB" sz="3600" i="1" smtClean="0">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𝑦</m:t>
                        </m:r>
                      </m:num>
                      <m:den>
                        <m:r>
                          <a:rPr lang="en-GB" sz="3600" i="1">
                            <a:latin typeface="Cambria Math" panose="02040503050406030204" pitchFamily="18" charset="0"/>
                            <a:ea typeface="Cambria Math" panose="02040503050406030204" pitchFamily="18" charset="0"/>
                          </a:rPr>
                          <m:t>∆</m:t>
                        </m:r>
                        <m:r>
                          <a:rPr lang="en-GB" sz="3600" i="1">
                            <a:latin typeface="Cambria Math" panose="02040503050406030204" pitchFamily="18" charset="0"/>
                            <a:ea typeface="Cambria Math" panose="02040503050406030204" pitchFamily="18" charset="0"/>
                          </a:rPr>
                          <m:t>𝑥</m:t>
                        </m:r>
                      </m:den>
                    </m:f>
                  </m:oMath>
                </a14:m>
                <a:r>
                  <a:rPr lang="en-GB" sz="3600"/>
                  <a:t> = </a:t>
                </a:r>
                <a14:m>
                  <m:oMath xmlns:m="http://schemas.openxmlformats.org/officeDocument/2006/math">
                    <m:f>
                      <m:fPr>
                        <m:ctrlPr>
                          <a:rPr lang="en-GB" sz="3600" i="1">
                            <a:latin typeface="Cambria Math" panose="02040503050406030204" pitchFamily="18" charset="0"/>
                            <a:ea typeface="Cambria Math" panose="02040503050406030204" pitchFamily="18" charset="0"/>
                          </a:rPr>
                        </m:ctrlPr>
                      </m:fPr>
                      <m:num>
                        <m:r>
                          <a:rPr lang="en-GB" sz="3600" i="1">
                            <a:latin typeface="Cambria Math" panose="02040503050406030204" pitchFamily="18" charset="0"/>
                            <a:ea typeface="Cambria Math" panose="02040503050406030204" pitchFamily="18" charset="0"/>
                          </a:rPr>
                          <m:t>𝑦</m:t>
                        </m:r>
                        <m:r>
                          <a:rPr lang="en-GB" sz="3600" b="0" i="1" baseline="-25000" smtClean="0">
                            <a:latin typeface="Cambria Math" panose="02040503050406030204" pitchFamily="18" charset="0"/>
                            <a:ea typeface="Cambria Math" panose="02040503050406030204" pitchFamily="18" charset="0"/>
                          </a:rPr>
                          <m:t>2</m:t>
                        </m:r>
                        <m:r>
                          <a:rPr lang="en-GB" sz="3600" b="0" i="1" smtClean="0">
                            <a:latin typeface="Cambria Math" panose="02040503050406030204" pitchFamily="18" charset="0"/>
                            <a:ea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𝑦</m:t>
                        </m:r>
                        <m:r>
                          <a:rPr lang="en-GB" sz="3600" b="0" i="1" baseline="-25000" smtClean="0">
                            <a:latin typeface="Cambria Math" panose="02040503050406030204" pitchFamily="18" charset="0"/>
                            <a:ea typeface="Cambria Math" panose="02040503050406030204" pitchFamily="18" charset="0"/>
                          </a:rPr>
                          <m:t>1</m:t>
                        </m:r>
                      </m:num>
                      <m:den>
                        <m:r>
                          <a:rPr lang="en-GB" sz="3600" b="0" i="1" smtClean="0">
                            <a:latin typeface="Cambria Math" panose="02040503050406030204" pitchFamily="18" charset="0"/>
                            <a:ea typeface="Cambria Math" panose="02040503050406030204" pitchFamily="18" charset="0"/>
                          </a:rPr>
                          <m:t>𝑥</m:t>
                        </m:r>
                        <m:r>
                          <a:rPr lang="en-GB" sz="3600" b="0" i="1" baseline="-25000" smtClean="0">
                            <a:latin typeface="Cambria Math" panose="02040503050406030204" pitchFamily="18" charset="0"/>
                            <a:ea typeface="Cambria Math" panose="02040503050406030204" pitchFamily="18" charset="0"/>
                          </a:rPr>
                          <m:t>2</m:t>
                        </m:r>
                        <m:r>
                          <a:rPr lang="en-GB" sz="3600" b="0" i="1" smtClean="0">
                            <a:latin typeface="Cambria Math" panose="02040503050406030204" pitchFamily="18" charset="0"/>
                            <a:ea typeface="Cambria Math" panose="02040503050406030204" pitchFamily="18" charset="0"/>
                          </a:rPr>
                          <m:t>−</m:t>
                        </m:r>
                        <m:r>
                          <a:rPr lang="en-GB" sz="3600" b="0" i="1" smtClean="0">
                            <a:latin typeface="Cambria Math" panose="02040503050406030204" pitchFamily="18" charset="0"/>
                            <a:ea typeface="Cambria Math" panose="02040503050406030204" pitchFamily="18" charset="0"/>
                          </a:rPr>
                          <m:t>𝑥</m:t>
                        </m:r>
                        <m:r>
                          <a:rPr lang="en-GB" sz="3600" b="0" i="1" baseline="-25000" smtClean="0">
                            <a:latin typeface="Cambria Math" panose="02040503050406030204" pitchFamily="18" charset="0"/>
                            <a:ea typeface="Cambria Math" panose="02040503050406030204" pitchFamily="18" charset="0"/>
                          </a:rPr>
                          <m:t>1</m:t>
                        </m:r>
                      </m:den>
                    </m:f>
                  </m:oMath>
                </a14:m>
                <a:endParaRPr lang="en-GB" sz="3600"/>
              </a:p>
            </p:txBody>
          </p:sp>
        </mc:Choice>
        <mc:Fallback xmlns="">
          <p:sp>
            <p:nvSpPr>
              <p:cNvPr id="3" name="Rectangle 2">
                <a:extLst>
                  <a:ext uri="{FF2B5EF4-FFF2-40B4-BE49-F238E27FC236}">
                    <a16:creationId xmlns:a16="http://schemas.microsoft.com/office/drawing/2014/main" id="{FA924C44-8B79-4349-9AB4-A0019BEE3EF6}"/>
                  </a:ext>
                </a:extLst>
              </p:cNvPr>
              <p:cNvSpPr>
                <a:spLocks noRot="1" noChangeAspect="1" noMove="1" noResize="1" noEditPoints="1" noAdjustHandles="1" noChangeArrowheads="1" noChangeShapeType="1" noTextEdit="1"/>
              </p:cNvSpPr>
              <p:nvPr/>
            </p:nvSpPr>
            <p:spPr>
              <a:xfrm>
                <a:off x="7323882" y="2402904"/>
                <a:ext cx="2513810" cy="892873"/>
              </a:xfrm>
              <a:prstGeom prst="rect">
                <a:avLst/>
              </a:prstGeom>
              <a:blipFill>
                <a:blip r:embed="rId7"/>
                <a:stretch>
                  <a:fillRect l="-1005" t="-1408" b="-126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D90F62-629C-0642-8983-BC3FDE41C0AA}"/>
                  </a:ext>
                </a:extLst>
              </p:cNvPr>
              <p:cNvSpPr txBox="1"/>
              <p:nvPr/>
            </p:nvSpPr>
            <p:spPr>
              <a:xfrm>
                <a:off x="6096000" y="3800523"/>
                <a:ext cx="4969575" cy="1200329"/>
              </a:xfrm>
              <a:prstGeom prst="rect">
                <a:avLst/>
              </a:prstGeom>
              <a:noFill/>
            </p:spPr>
            <p:txBody>
              <a:bodyPr wrap="square" rtlCol="0">
                <a:spAutoFit/>
              </a:bodyPr>
              <a:lstStyle/>
              <a:p>
                <a:r>
                  <a:rPr lang="en-GB" sz="2400" b="1">
                    <a:latin typeface="Century Gothic" panose="020B0502020202020204" pitchFamily="34" charset="0"/>
                  </a:rPr>
                  <a:t>A</a:t>
                </a:r>
                <a:r>
                  <a:rPr lang="en-GB" sz="2400">
                    <a:latin typeface="Century Gothic" panose="020B0502020202020204" pitchFamily="34" charset="0"/>
                  </a:rPr>
                  <a:t> (1,2) is the first point (the start of the line) so its coordinates are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𝑥</m:t>
                    </m:r>
                    <m:r>
                      <a:rPr lang="en-GB" sz="2400" b="0" i="1" baseline="-25000" smtClean="0">
                        <a:latin typeface="Cambria Math" panose="02040503050406030204" pitchFamily="18" charset="0"/>
                      </a:rPr>
                      <m:t>1</m:t>
                    </m:r>
                    <m:r>
                      <a:rPr lang="en-GB" sz="2400" b="0" i="1" smtClean="0">
                        <a:latin typeface="Cambria Math" panose="02040503050406030204" pitchFamily="18" charset="0"/>
                      </a:rPr>
                      <m:t>, </m:t>
                    </m:r>
                    <m:r>
                      <a:rPr lang="en-GB" sz="2400" b="0" i="1" smtClean="0">
                        <a:latin typeface="Cambria Math" panose="02040503050406030204" pitchFamily="18" charset="0"/>
                      </a:rPr>
                      <m:t>𝑦</m:t>
                    </m:r>
                    <m:r>
                      <a:rPr lang="en-GB" sz="2400" b="0" i="1" baseline="-25000" smtClean="0">
                        <a:latin typeface="Cambria Math" panose="02040503050406030204" pitchFamily="18" charset="0"/>
                      </a:rPr>
                      <m:t>1</m:t>
                    </m:r>
                    <m:r>
                      <a:rPr lang="en-GB" sz="2400" b="0" i="1" smtClean="0">
                        <a:latin typeface="Cambria Math" panose="02040503050406030204" pitchFamily="18" charset="0"/>
                      </a:rPr>
                      <m:t>)</m:t>
                    </m:r>
                  </m:oMath>
                </a14:m>
                <a:r>
                  <a:rPr lang="en-GB" sz="2400">
                    <a:latin typeface="Century Gothic" panose="020B0502020202020204" pitchFamily="34" charset="0"/>
                  </a:rPr>
                  <a:t>.</a:t>
                </a:r>
              </a:p>
            </p:txBody>
          </p:sp>
        </mc:Choice>
        <mc:Fallback xmlns="">
          <p:sp>
            <p:nvSpPr>
              <p:cNvPr id="4" name="TextBox 3">
                <a:extLst>
                  <a:ext uri="{FF2B5EF4-FFF2-40B4-BE49-F238E27FC236}">
                    <a16:creationId xmlns:a16="http://schemas.microsoft.com/office/drawing/2014/main" id="{ABD90F62-629C-0642-8983-BC3FDE41C0AA}"/>
                  </a:ext>
                </a:extLst>
              </p:cNvPr>
              <p:cNvSpPr txBox="1">
                <a:spLocks noRot="1" noChangeAspect="1" noMove="1" noResize="1" noEditPoints="1" noAdjustHandles="1" noChangeArrowheads="1" noChangeShapeType="1" noTextEdit="1"/>
              </p:cNvSpPr>
              <p:nvPr/>
            </p:nvSpPr>
            <p:spPr>
              <a:xfrm>
                <a:off x="6096000" y="3800523"/>
                <a:ext cx="4969575" cy="1200329"/>
              </a:xfrm>
              <a:prstGeom prst="rect">
                <a:avLst/>
              </a:prstGeom>
              <a:blipFill>
                <a:blip r:embed="rId8"/>
                <a:stretch>
                  <a:fillRect l="-2041" t="-5263" r="-3316" b="-1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AC1EA3C-82BB-D744-8F72-9505E6BBB415}"/>
                  </a:ext>
                </a:extLst>
              </p:cNvPr>
              <p:cNvSpPr txBox="1"/>
              <p:nvPr/>
            </p:nvSpPr>
            <p:spPr>
              <a:xfrm>
                <a:off x="6109321" y="5243962"/>
                <a:ext cx="4969575" cy="1200329"/>
              </a:xfrm>
              <a:prstGeom prst="rect">
                <a:avLst/>
              </a:prstGeom>
              <a:noFill/>
            </p:spPr>
            <p:txBody>
              <a:bodyPr wrap="square" rtlCol="0">
                <a:spAutoFit/>
              </a:bodyPr>
              <a:lstStyle/>
              <a:p>
                <a:r>
                  <a:rPr lang="en-GB" sz="2400" b="1">
                    <a:latin typeface="Century Gothic" panose="020B0502020202020204" pitchFamily="34" charset="0"/>
                  </a:rPr>
                  <a:t>B</a:t>
                </a:r>
                <a:r>
                  <a:rPr lang="en-GB" sz="2400">
                    <a:latin typeface="Century Gothic" panose="020B0502020202020204" pitchFamily="34" charset="0"/>
                  </a:rPr>
                  <a:t> (5,3) is the second point (the end of the line) so its coordinates are </a:t>
                </a:r>
                <a14:m>
                  <m:oMath xmlns:m="http://schemas.openxmlformats.org/officeDocument/2006/math">
                    <m:r>
                      <a:rPr lang="en-GB" sz="2400" b="0" i="0" smtClean="0">
                        <a:latin typeface="Cambria Math" panose="02040503050406030204" pitchFamily="18" charset="0"/>
                      </a:rPr>
                      <m:t>(</m:t>
                    </m:r>
                    <m:r>
                      <a:rPr lang="en-GB" sz="2400" b="0" i="1" smtClean="0">
                        <a:latin typeface="Cambria Math" panose="02040503050406030204" pitchFamily="18" charset="0"/>
                      </a:rPr>
                      <m:t>𝑥</m:t>
                    </m:r>
                    <m:r>
                      <a:rPr lang="en-GB" sz="2400" b="0" i="1" baseline="-25000" smtClean="0">
                        <a:latin typeface="Cambria Math" panose="02040503050406030204" pitchFamily="18" charset="0"/>
                      </a:rPr>
                      <m:t>2</m:t>
                    </m:r>
                    <m:r>
                      <a:rPr lang="en-GB" sz="2400" b="0" i="1" smtClean="0">
                        <a:latin typeface="Cambria Math" panose="02040503050406030204" pitchFamily="18" charset="0"/>
                      </a:rPr>
                      <m:t>, </m:t>
                    </m:r>
                    <m:r>
                      <a:rPr lang="en-GB" sz="2400" b="0" i="1" smtClean="0">
                        <a:latin typeface="Cambria Math" panose="02040503050406030204" pitchFamily="18" charset="0"/>
                      </a:rPr>
                      <m:t>𝑦</m:t>
                    </m:r>
                    <m:r>
                      <a:rPr lang="en-GB" sz="2400" b="0" i="1" baseline="-25000" smtClean="0">
                        <a:latin typeface="Cambria Math" panose="02040503050406030204" pitchFamily="18" charset="0"/>
                      </a:rPr>
                      <m:t>2</m:t>
                    </m:r>
                    <m:r>
                      <a:rPr lang="en-GB" sz="2400" b="0" i="1" smtClean="0">
                        <a:latin typeface="Cambria Math" panose="02040503050406030204" pitchFamily="18" charset="0"/>
                      </a:rPr>
                      <m:t>)</m:t>
                    </m:r>
                  </m:oMath>
                </a14:m>
                <a:r>
                  <a:rPr lang="en-GB" sz="2400">
                    <a:latin typeface="Century Gothic" panose="020B0502020202020204" pitchFamily="34" charset="0"/>
                  </a:rPr>
                  <a:t>.</a:t>
                </a:r>
              </a:p>
            </p:txBody>
          </p:sp>
        </mc:Choice>
        <mc:Fallback xmlns="">
          <p:sp>
            <p:nvSpPr>
              <p:cNvPr id="19" name="TextBox 18">
                <a:extLst>
                  <a:ext uri="{FF2B5EF4-FFF2-40B4-BE49-F238E27FC236}">
                    <a16:creationId xmlns:a16="http://schemas.microsoft.com/office/drawing/2014/main" id="{4AC1EA3C-82BB-D744-8F72-9505E6BBB415}"/>
                  </a:ext>
                </a:extLst>
              </p:cNvPr>
              <p:cNvSpPr txBox="1">
                <a:spLocks noRot="1" noChangeAspect="1" noMove="1" noResize="1" noEditPoints="1" noAdjustHandles="1" noChangeArrowheads="1" noChangeShapeType="1" noTextEdit="1"/>
              </p:cNvSpPr>
              <p:nvPr/>
            </p:nvSpPr>
            <p:spPr>
              <a:xfrm>
                <a:off x="6109321" y="5243962"/>
                <a:ext cx="4969575" cy="1200329"/>
              </a:xfrm>
              <a:prstGeom prst="rect">
                <a:avLst/>
              </a:prstGeom>
              <a:blipFill>
                <a:blip r:embed="rId9"/>
                <a:stretch>
                  <a:fillRect l="-1781" t="-4167" b="-10417"/>
                </a:stretch>
              </a:blipFill>
            </p:spPr>
            <p:txBody>
              <a:bodyPr/>
              <a:lstStyle/>
              <a:p>
                <a:r>
                  <a:rPr lang="en-GB">
                    <a:noFill/>
                  </a:rPr>
                  <a:t> </a:t>
                </a:r>
              </a:p>
            </p:txBody>
          </p:sp>
        </mc:Fallback>
      </mc:AlternateContent>
    </p:spTree>
    <p:extLst>
      <p:ext uri="{BB962C8B-B14F-4D97-AF65-F5344CB8AC3E}">
        <p14:creationId xmlns:p14="http://schemas.microsoft.com/office/powerpoint/2010/main" val="181831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5" grpId="0"/>
      <p:bldP spid="36" grpId="0"/>
      <p:bldP spid="37" grpId="0"/>
      <p:bldP spid="38" grpId="0"/>
    </p:bldLst>
  </p:timing>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E40A1F3F8448449B01838A86195C97" ma:contentTypeVersion="15" ma:contentTypeDescription="Create a new document." ma:contentTypeScope="" ma:versionID="cd8bae3783f043af1f81780cc0502ae5">
  <xsd:schema xmlns:xsd="http://www.w3.org/2001/XMLSchema" xmlns:xs="http://www.w3.org/2001/XMLSchema" xmlns:p="http://schemas.microsoft.com/office/2006/metadata/properties" xmlns:ns2="bc34c7f9-2a63-480c-a23f-5ee123a98b8e" xmlns:ns3="9c6500c0-19b7-4dc1-a957-fb6bf8f5f217" targetNamespace="http://schemas.microsoft.com/office/2006/metadata/properties" ma:root="true" ma:fieldsID="abe209dfd957341c03ce01b8106f6908" ns2:_="" ns3:_="">
    <xsd:import namespace="bc34c7f9-2a63-480c-a23f-5ee123a98b8e"/>
    <xsd:import namespace="9c6500c0-19b7-4dc1-a957-fb6bf8f5f2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Location" minOccurs="0"/>
                <xsd:element ref="ns3:Ark_x0020_Department" minOccurs="0"/>
                <xsd:element ref="ns3:Document_x0020_Classifi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34c7f9-2a63-480c-a23f-5ee123a98b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6500c0-19b7-4dc1-a957-fb6bf8f5f21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Ark_x0020_Department" ma:index="18" nillable="true" ma:displayName="Ark Department" ma:format="Dropdown" ma:internalName="Ark_x0020_Department">
      <xsd:simpleType>
        <xsd:restriction base="dms:Choice">
          <xsd:enumeration value="Admin"/>
          <xsd:enumeration value="ACP"/>
          <xsd:enumeration value="Assessment, System &amp; Data"/>
          <xsd:enumeration value="ATT"/>
          <xsd:enumeration value="Communication"/>
          <xsd:enumeration value="Development"/>
          <xsd:enumeration value="Ed City"/>
          <xsd:enumeration value="Education"/>
          <xsd:enumeration value="English Mastery"/>
          <xsd:enumeration value="Estates"/>
          <xsd:enumeration value="Finance"/>
          <xsd:enumeration value="Governance"/>
          <xsd:enumeration value="HR"/>
          <xsd:enumeration value="Insight"/>
          <xsd:enumeration value="IT"/>
          <xsd:enumeration value="Management Team"/>
          <xsd:enumeration value="Maths Mastery"/>
          <xsd:enumeration value="Music"/>
          <xsd:enumeration value="Now Teach"/>
          <xsd:enumeration value="Office Management"/>
          <xsd:enumeration value="Operations"/>
          <xsd:enumeration value="Pathways &amp; Enrichment"/>
          <xsd:enumeration value="People Team"/>
          <xsd:enumeration value="Professional Learning"/>
          <xsd:enumeration value="Projects"/>
          <xsd:enumeration value="Procurement"/>
          <xsd:enumeration value="Safeguarding"/>
          <xsd:enumeration value="Ventures"/>
        </xsd:restriction>
      </xsd:simpleType>
    </xsd:element>
    <xsd:element name="Document_x0020_Classification" ma:index="19" nillable="true" ma:displayName="Document Classification" ma:format="Dropdown" ma:internalName="Document_x0020_Classification">
      <xsd:simpleType>
        <xsd:restriction base="dms:Choice">
          <xsd:enumeration value="Admin"/>
          <xsd:enumeration value="Analysis"/>
          <xsd:enumeration value="Board Paper"/>
          <xsd:enumeration value="Case Study"/>
          <xsd:enumeration value="Correspondence"/>
          <xsd:enumeration value="External Research"/>
          <xsd:enumeration value="Minutes"/>
          <xsd:enumeration value="Policies"/>
          <xsd:enumeration value="Presentation"/>
          <xsd:enumeration value="Raw Data"/>
          <xsd:enumeration value="Reports"/>
          <xsd:enumeration value="Template"/>
          <xsd:enumeration value="Toolkit"/>
          <xsd:enumeration value="Training"/>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9c6500c0-19b7-4dc1-a957-fb6bf8f5f217">
      <UserInfo>
        <DisplayName>Ananda Courtman</DisplayName>
        <AccountId>7950</AccountId>
        <AccountType/>
      </UserInfo>
      <UserInfo>
        <DisplayName>David Flynn</DisplayName>
        <AccountId>39181</AccountId>
        <AccountType/>
      </UserInfo>
    </SharedWithUsers>
    <Document_x0020_Classification xmlns="9c6500c0-19b7-4dc1-a957-fb6bf8f5f217" xsi:nil="true"/>
    <Ark_x0020_Department xmlns="9c6500c0-19b7-4dc1-a957-fb6bf8f5f217">ACP</Ark_x0020_Department>
    <MediaLengthInSeconds xmlns="bc34c7f9-2a63-480c-a23f-5ee123a98b8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7DA1C84-A972-4DDB-A0F8-717C4D8EFCE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34c7f9-2a63-480c-a23f-5ee123a98b8e"/>
    <ds:schemaRef ds:uri="9c6500c0-19b7-4dc1-a957-fb6bf8f5f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F14CD-FE4E-4B91-BA7F-219603BF8673}">
  <ds:schemaRefs>
    <ds:schemaRef ds:uri="http://www.w3.org/XML/1998/namespace"/>
    <ds:schemaRef ds:uri="http://purl.org/dc/elements/1.1/"/>
    <ds:schemaRef ds:uri="http://purl.org/dc/dcmitype/"/>
    <ds:schemaRef ds:uri="http://schemas.openxmlformats.org/package/2006/metadata/core-properties"/>
    <ds:schemaRef ds:uri="http://schemas.microsoft.com/office/2006/documentManagement/types"/>
    <ds:schemaRef ds:uri="http://schemas.microsoft.com/office/2006/metadata/properties"/>
    <ds:schemaRef ds:uri="http://purl.org/dc/terms/"/>
    <ds:schemaRef ds:uri="http://schemas.microsoft.com/office/infopath/2007/PartnerControls"/>
    <ds:schemaRef ds:uri="e7f29ac3-c74a-46a7-9e80-ec6458dc319f"/>
    <ds:schemaRef ds:uri="9dd66dd2-dc2f-4e10-8286-f1da66314693"/>
    <ds:schemaRef ds:uri="9c6500c0-19b7-4dc1-a957-fb6bf8f5f217"/>
    <ds:schemaRef ds:uri="bc34c7f9-2a63-480c-a23f-5ee123a98b8e"/>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TotalTime>
  <Words>3773</Words>
  <Application>Microsoft Office PowerPoint</Application>
  <PresentationFormat>Widescreen</PresentationFormat>
  <Paragraphs>439</Paragraphs>
  <Slides>25</Slides>
  <Notes>20</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Wingdings</vt:lpstr>
      <vt:lpstr>Arial</vt:lpstr>
      <vt:lpstr>Century Gothic</vt:lpstr>
      <vt:lpstr>Calibri</vt:lpstr>
      <vt:lpstr>Cambria Math</vt:lpstr>
      <vt:lpstr>Georgia</vt:lpstr>
      <vt:lpstr>1_B2.2.11 Feedback lesson</vt:lpstr>
      <vt:lpstr>Making this resource work for you</vt:lpstr>
      <vt:lpstr>PowerPoint Presentation</vt:lpstr>
      <vt:lpstr>Maths in Science Lesson 17</vt:lpstr>
      <vt:lpstr>PowerPoint Presentation</vt:lpstr>
      <vt:lpstr>This is the fix-it portion of the lesson</vt:lpstr>
      <vt:lpstr>What is gradient?</vt:lpstr>
      <vt:lpstr>Finding the gradient</vt:lpstr>
      <vt:lpstr>PowerPoint Presentation</vt:lpstr>
      <vt:lpstr>Finding the gradient</vt:lpstr>
      <vt:lpstr>Finding the gradient</vt:lpstr>
      <vt:lpstr>Finding the gradient</vt:lpstr>
      <vt:lpstr>Finding the gradient</vt:lpstr>
      <vt:lpstr>Finding the gradient</vt:lpstr>
      <vt:lpstr>What does the gradient show?</vt:lpstr>
      <vt:lpstr>What does the gradient show?</vt:lpstr>
      <vt:lpstr>What does the gradient show?</vt:lpstr>
      <vt:lpstr>Determine if each statement is true or false:</vt:lpstr>
      <vt:lpstr>Describing linear graphs</vt:lpstr>
      <vt:lpstr>Calculating Gradient</vt:lpstr>
      <vt:lpstr>PowerPoint Presentation</vt:lpstr>
      <vt:lpstr>PowerPoint Presentation</vt:lpstr>
      <vt:lpstr>PowerPoint Presentation</vt:lpstr>
      <vt:lpstr>PowerPoint Presentation</vt:lpstr>
      <vt:lpstr>Answer the questions below.</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Kathleen Webb</dc:creator>
  <cp:keywords/>
  <dc:description/>
  <cp:lastModifiedBy>Eve Crookenden-Johnson</cp:lastModifiedBy>
  <cp:revision>3</cp:revision>
  <dcterms:created xsi:type="dcterms:W3CDTF">2019-03-21T11:24:14Z</dcterms:created>
  <dcterms:modified xsi:type="dcterms:W3CDTF">2022-05-25T07:05:51Z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0x010100A5E40A1F3F8448449B01838A86195C97</vt:lpwstr>
  </property>
  <property fmtid="{D5CDD505-2E9C-101B-9397-08002B2CF9AE}" pid="3" name="Order">
    <vt:r8>75529600</vt:r8>
  </property>
  <property fmtid="{D5CDD505-2E9C-101B-9397-08002B2CF9AE}" pid="4" name="xd_Signature">
    <vt:bool>false</vt:bool>
  </property>
  <property fmtid="{D5CDD505-2E9C-101B-9397-08002B2CF9AE}" pid="5" name="xd_ProgID">
    <vt:lpwstr/>
  </property>
  <property fmtid="{D5CDD505-2E9C-101B-9397-08002B2CF9AE}" pid="6" name="TriggerFlowInfo">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ies>
</file>